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5"/>
  </p:notesMasterIdLst>
  <p:sldIdLst>
    <p:sldId id="274" r:id="rId2"/>
    <p:sldId id="276" r:id="rId3"/>
    <p:sldId id="293" r:id="rId4"/>
    <p:sldId id="295" r:id="rId5"/>
    <p:sldId id="491" r:id="rId6"/>
    <p:sldId id="282" r:id="rId7"/>
    <p:sldId id="1242" r:id="rId8"/>
    <p:sldId id="284" r:id="rId9"/>
    <p:sldId id="286" r:id="rId10"/>
    <p:sldId id="1243" r:id="rId11"/>
    <p:sldId id="1228" r:id="rId12"/>
    <p:sldId id="1240" r:id="rId13"/>
    <p:sldId id="1244" r:id="rId1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TheSans B7 Bold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TheSans B7 Bold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TheSans B7 Bold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TheSans B7 Bold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TheSans B7 Bold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2"/>
        </a:solidFill>
        <a:latin typeface="TheSans B7 Bold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2"/>
        </a:solidFill>
        <a:latin typeface="TheSans B7 Bold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2"/>
        </a:solidFill>
        <a:latin typeface="TheSans B7 Bold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2"/>
        </a:solidFill>
        <a:latin typeface="TheSans B7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421E"/>
    <a:srgbClr val="F6E600"/>
    <a:srgbClr val="DDDDDD"/>
    <a:srgbClr val="5F5F5F"/>
    <a:srgbClr val="FFE70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37" autoAdjust="0"/>
    <p:restoredTop sz="80419" autoAdjust="0"/>
  </p:normalViewPr>
  <p:slideViewPr>
    <p:cSldViewPr>
      <p:cViewPr varScale="1">
        <p:scale>
          <a:sx n="89" d="100"/>
          <a:sy n="89" d="100"/>
        </p:scale>
        <p:origin x="1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07FABE-93DB-4F06-BADF-6077D796A4E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85440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heSans B4 SemiLight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heSans B4 SemiLight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heSans B4 SemiLight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heSans B4 SemiLight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heSans B4 SemiLigh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656C72-50B1-4468-8B61-B9782D5F616E}" type="slidenum">
              <a:rPr lang="de-DE" altLang="de-DE"/>
              <a:pPr/>
              <a:t>0</a:t>
            </a:fld>
            <a:endParaRPr lang="de-DE" altLang="de-DE" dirty="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/>
              <a:t>Ja auch</a:t>
            </a:r>
            <a:r>
              <a:rPr lang="de-DE" altLang="de-DE" baseline="0" dirty="0"/>
              <a:t> von mir ein herzliches Willkommen zur Auftaktveranstaltung von Klimaschutz konkret online</a:t>
            </a:r>
          </a:p>
          <a:p>
            <a:r>
              <a:rPr lang="de-DE" altLang="de-DE" baseline="0" dirty="0"/>
              <a:t>Schön, dass Sie dabei sind</a:t>
            </a:r>
          </a:p>
          <a:p>
            <a:r>
              <a:rPr lang="de-DE" altLang="de-DE" baseline="0" dirty="0"/>
              <a:t>Wir wollen Ihnen ab sofort regelmäßig immer Dienstags einen Einblick in ein aktuelles Thema geben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85876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</a:t>
            </a:r>
            <a:r>
              <a:rPr lang="de-DE" baseline="0" dirty="0"/>
              <a:t> Klimakrise sehen wir im Gegensatz zu Corona schon lange auf uns zukommen. </a:t>
            </a:r>
          </a:p>
          <a:p>
            <a:r>
              <a:rPr lang="de-DE" baseline="0" dirty="0"/>
              <a:t>Seit zumindest 30 Jahren sind die Zeichen nicht zu übersehen</a:t>
            </a:r>
          </a:p>
          <a:p>
            <a:r>
              <a:rPr lang="de-DE" baseline="0" dirty="0"/>
              <a:t>Im Gegensatz zu Corona gibt es drei bekannte sehr wirksame Medikamente: Erneuerbare Energien  -  Energieeffizienz - Genügsamkeit (Suffizienz)</a:t>
            </a:r>
          </a:p>
          <a:p>
            <a:r>
              <a:rPr lang="de-DE" baseline="0" dirty="0"/>
              <a:t>Viele kennen diese Grafik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7FABE-93DB-4F06-BADF-6077D796A4E6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82241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Veränderungen in den einzelnen Ländern unterschiedlich: </a:t>
            </a:r>
          </a:p>
          <a:p>
            <a:r>
              <a:rPr lang="de-DE" dirty="0"/>
              <a:t>In GB starke Zunahme der Pandemie besorgten, In Fin Zunahme</a:t>
            </a:r>
            <a:r>
              <a:rPr lang="de-DE" baseline="0" dirty="0"/>
              <a:t> der Klimawandelsorgen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7FABE-93DB-4F06-BADF-6077D796A4E6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8897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7FABE-93DB-4F06-BADF-6077D796A4E6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75273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7FABE-93DB-4F06-BADF-6077D796A4E6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03866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3068960"/>
            <a:ext cx="9144000" cy="3789040"/>
          </a:xfrm>
          <a:prstGeom prst="rect">
            <a:avLst/>
          </a:prstGeom>
          <a:solidFill>
            <a:srgbClr val="F6E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648200"/>
            <a:ext cx="6096000" cy="838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altLang="de-DE" noProof="0" dirty="0"/>
              <a:t>Master-Untertitelformat bearbeiten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3962400"/>
            <a:ext cx="7239000" cy="533400"/>
          </a:xfrm>
        </p:spPr>
        <p:txBody>
          <a:bodyPr/>
          <a:lstStyle>
            <a:lvl1pPr algn="ctr">
              <a:lnSpc>
                <a:spcPct val="110000"/>
              </a:lnSpc>
              <a:defRPr sz="32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 altLang="de-DE" noProof="0" dirty="0"/>
              <a:t>Mastertitelformat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8331F0C-4597-7F42-A46B-B5F4BB044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91" y="678159"/>
            <a:ext cx="4802818" cy="17252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7464" y="195486"/>
            <a:ext cx="4800600" cy="857250"/>
          </a:xfrm>
        </p:spPr>
        <p:txBody>
          <a:bodyPr/>
          <a:lstStyle>
            <a:lvl1pPr>
              <a:defRPr sz="2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295400"/>
            <a:ext cx="4800600" cy="41148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4F619E-B288-4520-B6CE-9A210B10B22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5428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23528" y="1295400"/>
            <a:ext cx="2324100" cy="4114800"/>
          </a:xfrm>
        </p:spPr>
        <p:txBody>
          <a:bodyPr/>
          <a:lstStyle>
            <a:lvl1pPr>
              <a:defRPr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34953" y="1295400"/>
            <a:ext cx="2324100" cy="4114800"/>
          </a:xfrm>
        </p:spPr>
        <p:txBody>
          <a:bodyPr/>
          <a:lstStyle>
            <a:lvl1pPr>
              <a:defRPr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8458200" y="6513513"/>
            <a:ext cx="523875" cy="304800"/>
          </a:xfrm>
        </p:spPr>
        <p:txBody>
          <a:bodyPr/>
          <a:lstStyle>
            <a:lvl1pPr>
              <a:defRPr/>
            </a:lvl1pPr>
          </a:lstStyle>
          <a:p>
            <a:fld id="{79107DC6-5107-4104-90CE-B95F52D6FED1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2E204DE0-DA04-8947-B9BC-BF12959F2B6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47464" y="195486"/>
            <a:ext cx="4800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 i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9pPr>
          </a:lstStyle>
          <a:p>
            <a:r>
              <a:rPr lang="de-DE" kern="0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6170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los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178321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8600" y="219075"/>
            <a:ext cx="4800600" cy="8572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038600" y="1295400"/>
            <a:ext cx="23241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15100" y="1295400"/>
            <a:ext cx="23241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CE710-A5CB-4C5B-BF42-1E7893996440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9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9493" y="1295400"/>
            <a:ext cx="4800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Klicken Sie, um die Formate des Vorlagentextes zu bearbeiten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5324" y="6525079"/>
            <a:ext cx="52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1DF4467-D3A1-4722-9D8E-2BAAE4E1AC0A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35841"/>
            <a:ext cx="182564" cy="600855"/>
          </a:xfrm>
          <a:prstGeom prst="rect">
            <a:avLst/>
          </a:prstGeom>
          <a:solidFill>
            <a:srgbClr val="F6E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7464" y="195486"/>
            <a:ext cx="4800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Klicken Sie, um das Titelformat zu bearbeiten</a:t>
            </a: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H="1">
            <a:off x="467543" y="6508576"/>
            <a:ext cx="83716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e-DE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380256" y="6513513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12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www.kea-bw.de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4052664" y="6508576"/>
            <a:ext cx="354367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12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Klimaschutz: Chancen für kommunales Engagement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5195B2C-DD27-3343-BA9C-3D361605CEA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0232" y="128054"/>
            <a:ext cx="2316477" cy="8246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</p:sldLayoutIdLst>
  <p:hf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200" b="1" i="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heSans B7 Bold" pitchFamily="34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heSans B7 Bold" pitchFamily="34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heSans B7 Bold" pitchFamily="34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heSans B7 Bold" pitchFamily="34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heSans B7 Bold" pitchFamily="34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heSans B7 Bold" pitchFamily="34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heSans B7 Bold" pitchFamily="34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heSans B7 Bold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E703"/>
        </a:buClr>
        <a:buSzPct val="155000"/>
        <a:buFont typeface="Wingdings" pitchFamily="2" charset="2"/>
        <a:buChar char="§"/>
        <a:defRPr sz="2000" b="0" i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heSans B4 SemiLight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heSans B4 SemiLight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heSans B4 SemiLight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heSans B4 SemiLight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heSans B4 SemiLight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heSans B4 SemiLight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heSans B4 SemiLight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heSans B4 SemiLight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a-bw.de/contract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a-bw.de/w&#228;rmewende*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kunftaltbau.de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Harald.bieber@kea-bw.de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a-bw.de/ee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a-bw.de/veranstaltungen" TargetMode="External"/><Relationship Id="rId2" Type="http://schemas.openxmlformats.org/officeDocument/2006/relationships/hyperlink" Target="http://www.kea-bw.de/energiemanagemen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962400"/>
            <a:ext cx="7402016" cy="533400"/>
          </a:xfrm>
        </p:spPr>
        <p:txBody>
          <a:bodyPr/>
          <a:lstStyle/>
          <a:p>
            <a:r>
              <a:rPr lang="de-DE" altLang="de-DE" dirty="0"/>
              <a:t>Klimaschutz und Corona </a:t>
            </a:r>
            <a:br>
              <a:rPr lang="de-DE" altLang="de-DE" dirty="0"/>
            </a:br>
            <a:r>
              <a:rPr lang="de-DE" altLang="de-DE" dirty="0"/>
              <a:t>Chancen für Kommunen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941168"/>
            <a:ext cx="6096000" cy="838200"/>
          </a:xfrm>
        </p:spPr>
        <p:txBody>
          <a:bodyPr/>
          <a:lstStyle/>
          <a:p>
            <a:endParaRPr lang="de-DE" altLang="de-DE" dirty="0"/>
          </a:p>
          <a:p>
            <a:r>
              <a:rPr lang="de-DE" altLang="de-DE" dirty="0"/>
              <a:t>Dr. Volker Kienzlen</a:t>
            </a:r>
          </a:p>
        </p:txBody>
      </p:sp>
    </p:spTree>
    <p:extLst>
      <p:ext uri="{BB962C8B-B14F-4D97-AF65-F5344CB8AC3E}">
        <p14:creationId xmlns:p14="http://schemas.microsoft.com/office/powerpoint/2010/main" val="3606630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9B690-0189-4856-98C8-25818B557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64" y="195486"/>
            <a:ext cx="5160640" cy="857250"/>
          </a:xfrm>
        </p:spPr>
        <p:txBody>
          <a:bodyPr/>
          <a:lstStyle/>
          <a:p>
            <a:r>
              <a:rPr lang="de-DE" dirty="0"/>
              <a:t>Sanierung kommunaler  Liegenschaften ohne Eigenkapital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9880C4-0EE6-4D40-A80E-3035D735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4221088"/>
            <a:ext cx="4800600" cy="4114800"/>
          </a:xfrm>
        </p:spPr>
        <p:txBody>
          <a:bodyPr/>
          <a:lstStyle/>
          <a:p>
            <a:r>
              <a:rPr lang="de-DE" dirty="0" err="1"/>
              <a:t>Contractor</a:t>
            </a:r>
            <a:r>
              <a:rPr lang="de-DE" dirty="0"/>
              <a:t> plant, baut und betreibt </a:t>
            </a:r>
            <a:br>
              <a:rPr lang="de-DE" dirty="0"/>
            </a:br>
            <a:r>
              <a:rPr lang="de-DE" dirty="0">
                <a:solidFill>
                  <a:srgbClr val="FF0000"/>
                </a:solidFill>
              </a:rPr>
              <a:t>und garantiert Einsparung</a:t>
            </a:r>
          </a:p>
          <a:p>
            <a:r>
              <a:rPr lang="de-DE" dirty="0"/>
              <a:t>zum Beispiel für Schulsanierungen, Straßenbeleuchtung</a:t>
            </a:r>
          </a:p>
          <a:p>
            <a:r>
              <a:rPr lang="de-DE" dirty="0">
                <a:solidFill>
                  <a:srgbClr val="FF0000"/>
                </a:solidFill>
              </a:rPr>
              <a:t>klimaneutraler Gebäudebestand</a:t>
            </a:r>
          </a:p>
          <a:p>
            <a:r>
              <a:rPr lang="de-DE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www.kea-bw.de/contracting</a:t>
            </a:r>
            <a:r>
              <a:rPr lang="de-DE" dirty="0">
                <a:solidFill>
                  <a:srgbClr val="0070C0"/>
                </a:solidFill>
              </a:rPr>
              <a:t>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CC38F5-DF06-4304-9804-BE89A507B5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F619E-B288-4520-B6CE-9A210B10B222}" type="slidenum">
              <a:rPr lang="de-DE" altLang="de-DE" smtClean="0"/>
              <a:pPr/>
              <a:t>9</a:t>
            </a:fld>
            <a:endParaRPr lang="de-DE" alt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FE2CF0A-F95C-497A-9437-B83CC3291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197" y="1366251"/>
            <a:ext cx="3862949" cy="386294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E4709FB-8697-48FA-9306-4240BE6B9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64" y="1367738"/>
            <a:ext cx="3976396" cy="263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2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AD2761-5CC2-4C9B-B1A9-5DE312B67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Unterstützung bei kommunaler Wärmeplanung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A55C19B-0141-4409-9E81-519FA65C6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4404" y="3861049"/>
            <a:ext cx="5094795" cy="2494982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6F0CE4-C079-4F56-B656-DA0C4A700B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F619E-B288-4520-B6CE-9A210B10B222}" type="slidenum">
              <a:rPr lang="de-DE" altLang="de-DE" smtClean="0"/>
              <a:pPr/>
              <a:t>10</a:t>
            </a:fld>
            <a:endParaRPr lang="de-DE" alt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F3681E7-5CCA-44C9-B666-CE05C0E18E33}"/>
              </a:ext>
            </a:extLst>
          </p:cNvPr>
          <p:cNvSpPr txBox="1">
            <a:spLocks/>
          </p:cNvSpPr>
          <p:nvPr/>
        </p:nvSpPr>
        <p:spPr bwMode="auto">
          <a:xfrm>
            <a:off x="304801" y="1371600"/>
            <a:ext cx="5688632" cy="450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E703"/>
              </a:buClr>
              <a:buSzPct val="155000"/>
              <a:buFont typeface="Wingdings" pitchFamily="2" charset="2"/>
              <a:buChar char="§"/>
              <a:defRPr sz="2000" b="0" i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9pPr>
          </a:lstStyle>
          <a:p>
            <a:r>
              <a:rPr lang="de-DE" kern="0" dirty="0"/>
              <a:t>§ 7 c, d KSG* Verpflichtung zur Kommunalen Wärmeplanung </a:t>
            </a:r>
          </a:p>
          <a:p>
            <a:r>
              <a:rPr lang="de-DE" kern="0" dirty="0"/>
              <a:t>Leitfaden kommt</a:t>
            </a:r>
          </a:p>
          <a:p>
            <a:r>
              <a:rPr lang="de-DE" kern="0" dirty="0"/>
              <a:t>Unterstützung und Vernetzung der verpflichteten Kommunen (</a:t>
            </a:r>
            <a:r>
              <a:rPr lang="de-DE" kern="0" dirty="0" err="1"/>
              <a:t>workshops</a:t>
            </a:r>
            <a:r>
              <a:rPr lang="de-DE" kern="0" dirty="0"/>
              <a:t>, </a:t>
            </a:r>
            <a:r>
              <a:rPr lang="de-DE" kern="0" dirty="0" err="1"/>
              <a:t>webinare</a:t>
            </a:r>
            <a:r>
              <a:rPr lang="de-DE" kern="0" dirty="0"/>
              <a:t>...) </a:t>
            </a:r>
          </a:p>
          <a:p>
            <a:r>
              <a:rPr lang="de-DE" kern="0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www.kea-bw.de/wärmewende*</a:t>
            </a:r>
            <a:r>
              <a:rPr lang="de-DE" kern="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de-DE" kern="0" dirty="0">
              <a:solidFill>
                <a:schemeClr val="accent2"/>
              </a:solidFill>
            </a:endParaRPr>
          </a:p>
          <a:p>
            <a:endParaRPr lang="de-DE" kern="0" dirty="0">
              <a:solidFill>
                <a:schemeClr val="accent2"/>
              </a:solidFill>
            </a:endParaRPr>
          </a:p>
          <a:p>
            <a:endParaRPr lang="de-DE" kern="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de-DE" sz="1400" kern="0" dirty="0"/>
              <a:t>* mehr Infos zum Klimaschutzgesetz bei </a:t>
            </a:r>
            <a:br>
              <a:rPr lang="de-DE" sz="1400" kern="0" dirty="0"/>
            </a:br>
            <a:r>
              <a:rPr lang="de-DE" sz="1400" kern="0" dirty="0"/>
              <a:t>   klimaschutz-konkret online </a:t>
            </a:r>
            <a:br>
              <a:rPr lang="de-DE" sz="1400" kern="0" dirty="0"/>
            </a:br>
            <a:r>
              <a:rPr lang="de-DE" sz="1400" kern="0" dirty="0"/>
              <a:t>   – siehe www.kea-bw.de/veranstaltungen  </a:t>
            </a:r>
          </a:p>
          <a:p>
            <a:endParaRPr lang="de-DE" kern="0" dirty="0">
              <a:solidFill>
                <a:schemeClr val="accent2"/>
              </a:solidFill>
            </a:endParaRPr>
          </a:p>
          <a:p>
            <a:endParaRPr lang="de-DE" kern="0" dirty="0"/>
          </a:p>
        </p:txBody>
      </p:sp>
      <p:pic>
        <p:nvPicPr>
          <p:cNvPr id="9" name="Picture 2" descr="C:\Users\Peters\Desktop\Konstanz5.PNG">
            <a:extLst>
              <a:ext uri="{FF2B5EF4-FFF2-40B4-BE49-F238E27FC236}">
                <a16:creationId xmlns:a16="http://schemas.microsoft.com/office/drawing/2014/main" id="{99B6FF4F-1EF9-40DB-99EB-31F289A6D4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" t="22258" r="85309" b="39361"/>
          <a:stretch/>
        </p:blipFill>
        <p:spPr bwMode="auto">
          <a:xfrm>
            <a:off x="7471047" y="3008952"/>
            <a:ext cx="1368152" cy="176365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82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CEA846-94F6-46BD-AEDA-E86F657D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88640"/>
            <a:ext cx="5976664" cy="857250"/>
          </a:xfrm>
        </p:spPr>
        <p:txBody>
          <a:bodyPr/>
          <a:lstStyle/>
          <a:p>
            <a:r>
              <a:rPr lang="de-DE" dirty="0"/>
              <a:t>Lokale Wirtschaftsförderung:  KfW-Mittel</a:t>
            </a:r>
            <a:br>
              <a:rPr lang="de-DE" dirty="0"/>
            </a:br>
            <a:r>
              <a:rPr lang="de-DE" dirty="0"/>
              <a:t>„energieeffizient bauen und sanieren “ bewerben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F453E0-D018-48ED-A140-8B7C81B8A4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7CE710-A5CB-4C5B-BF42-1E7893996440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F2E2C36-11D5-4782-AE94-3EFA278A08A6}"/>
              </a:ext>
            </a:extLst>
          </p:cNvPr>
          <p:cNvSpPr txBox="1"/>
          <p:nvPr/>
        </p:nvSpPr>
        <p:spPr>
          <a:xfrm>
            <a:off x="685861" y="6230816"/>
            <a:ext cx="3106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Quelle: Statusbericht kommunaler Klimaschutz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261678-7D10-418E-B7E1-26D0F2ADF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413" y="904231"/>
            <a:ext cx="4896544" cy="5497208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92484C61-3BAD-40A6-ACC8-8BFD828A1F69}"/>
              </a:ext>
            </a:extLst>
          </p:cNvPr>
          <p:cNvSpPr txBox="1">
            <a:spLocks/>
          </p:cNvSpPr>
          <p:nvPr/>
        </p:nvSpPr>
        <p:spPr bwMode="auto">
          <a:xfrm>
            <a:off x="539552" y="1371600"/>
            <a:ext cx="338437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E703"/>
              </a:buClr>
              <a:buSzPct val="155000"/>
              <a:buFont typeface="Wingdings" pitchFamily="2" charset="2"/>
              <a:buChar char="§"/>
              <a:defRPr sz="2000" b="0" i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heSans B4 SemiLight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heSans B4 SemiLight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heSans B4 SemiLight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9pPr>
          </a:lstStyle>
          <a:p>
            <a:r>
              <a:rPr lang="de-DE" kern="0" dirty="0"/>
              <a:t>Bürgerberatung durch regionale Energieagentur</a:t>
            </a:r>
          </a:p>
          <a:p>
            <a:r>
              <a:rPr lang="de-DE" kern="0" dirty="0"/>
              <a:t>Infomaterialien von </a:t>
            </a:r>
            <a:r>
              <a:rPr lang="de-DE" kern="0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www.zukunftaltbau.de</a:t>
            </a:r>
            <a:r>
              <a:rPr lang="de-DE" kern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de-DE" kern="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kern="0" dirty="0"/>
              <a:t>ins Rathaus</a:t>
            </a:r>
          </a:p>
          <a:p>
            <a:r>
              <a:rPr lang="de-DE" kern="0" dirty="0"/>
              <a:t>Veranstaltungen mit Handwerk und Banken</a:t>
            </a:r>
          </a:p>
          <a:p>
            <a:r>
              <a:rPr lang="de-DE" kern="0" dirty="0"/>
              <a:t>Sanierungsmobil</a:t>
            </a:r>
          </a:p>
          <a:p>
            <a:r>
              <a:rPr lang="de-DE" kern="0" dirty="0"/>
              <a:t>…</a:t>
            </a:r>
          </a:p>
          <a:p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142185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A6631-4B1B-492A-BA34-814249CC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43" y="188640"/>
            <a:ext cx="4800600" cy="857250"/>
          </a:xfrm>
        </p:spPr>
        <p:txBody>
          <a:bodyPr/>
          <a:lstStyle/>
          <a:p>
            <a:r>
              <a:rPr lang="de-DE" dirty="0"/>
              <a:t>Klimaschutz – jetzt!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5EA333-D13F-4A86-8E6D-1FBD796DBDE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267744" y="2348880"/>
            <a:ext cx="5156377" cy="4114800"/>
          </a:xfrm>
        </p:spPr>
        <p:txBody>
          <a:bodyPr/>
          <a:lstStyle/>
          <a:p>
            <a:pPr marL="0" indent="0">
              <a:buNone/>
            </a:pPr>
            <a:r>
              <a:rPr lang="de-DE" sz="3200" b="1" dirty="0"/>
              <a:t>Nachhaltige Entwicklung</a:t>
            </a:r>
            <a:br>
              <a:rPr lang="de-DE" sz="3200" b="1" dirty="0"/>
            </a:br>
            <a:r>
              <a:rPr lang="de-DE" sz="3200" b="1" dirty="0"/>
              <a:t>macht auch Ihre Kommune widerstandsfähiger</a:t>
            </a:r>
            <a:br>
              <a:rPr lang="de-DE" sz="3200" b="1" dirty="0"/>
            </a:br>
            <a:r>
              <a:rPr lang="de-DE" sz="3200" b="1" dirty="0"/>
              <a:t> – packen Sie´s an!</a:t>
            </a:r>
          </a:p>
          <a:p>
            <a:pPr marL="0" indent="0">
              <a:buNone/>
            </a:pPr>
            <a:endParaRPr lang="de-DE" sz="3200" b="1" dirty="0"/>
          </a:p>
          <a:p>
            <a:pPr marL="0" indent="0">
              <a:buNone/>
            </a:pPr>
            <a:endParaRPr lang="de-DE" sz="3200" b="1" dirty="0"/>
          </a:p>
          <a:p>
            <a:pPr marL="0" indent="0">
              <a:buNone/>
            </a:pPr>
            <a:endParaRPr lang="de-DE" sz="3200" b="1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D635AF-79B1-497C-AB6D-301726E656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7CE710-A5CB-4C5B-BF42-1E7893996440}" type="slidenum">
              <a:rPr lang="de-DE" altLang="de-DE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443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090" name="Bildplatzhalter 12" descr="ZAB2016_PPT_BG3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"/>
          <a:stretch>
            <a:fillRect/>
          </a:stretch>
        </p:blipFill>
        <p:spPr bwMode="auto">
          <a:xfrm>
            <a:off x="0" y="149225"/>
            <a:ext cx="9144000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539552" y="260648"/>
            <a:ext cx="7704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2"/>
                </a:solidFill>
                <a:latin typeface="TheSans B7 Bold" panose="000B0500000000000000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heSans B7 Bold" panose="000B0500000000000000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heSans B7 Bold" panose="000B0500000000000000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heSans B7 Bold" panose="000B0500000000000000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heSans B7 Bold" panose="000B05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anose="000B05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anose="000B05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anose="000B05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anose="000B05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sz="3600" dirty="0">
                <a:solidFill>
                  <a:srgbClr val="8C8C8C"/>
                </a:solidFill>
                <a:latin typeface="Calibri" panose="020F0502020204030204" pitchFamily="34" charset="0"/>
              </a:rPr>
              <a:t>Sanierung als dynamische Aufgabe</a:t>
            </a:r>
            <a:endParaRPr lang="en-US" altLang="de-DE" sz="3600" dirty="0">
              <a:solidFill>
                <a:srgbClr val="8C8C8C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6237312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914400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6025"/>
            <a:ext cx="9144000" cy="645333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8856088" y="824012"/>
            <a:ext cx="57600" cy="5364000"/>
          </a:xfrm>
          <a:prstGeom prst="rect">
            <a:avLst/>
          </a:prstGeom>
          <a:solidFill>
            <a:srgbClr val="5419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4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967" r="2967"/>
          <a:stretch>
            <a:fillRect/>
          </a:stretch>
        </p:blipFill>
        <p:spPr>
          <a:xfrm>
            <a:off x="323801" y="1052736"/>
            <a:ext cx="6768480" cy="507636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55576" y="6129096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Quelle: Vattenfall 8/2020  aus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eum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daily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19.8.2020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47464" y="195486"/>
            <a:ext cx="4800600" cy="8572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 i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9pPr>
          </a:lstStyle>
          <a:p>
            <a:r>
              <a:rPr lang="de-DE" kern="0" dirty="0"/>
              <a:t>Klimawandel sorgt die Menschen in Europa mehr als </a:t>
            </a:r>
            <a:r>
              <a:rPr lang="de-DE" kern="0" dirty="0" err="1"/>
              <a:t>Covid</a:t>
            </a:r>
            <a:r>
              <a:rPr lang="de-DE" kern="0" dirty="0"/>
              <a:t> 19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903640" y="2564904"/>
            <a:ext cx="3240360" cy="1477328"/>
          </a:xfrm>
          <a:prstGeom prst="rect">
            <a:avLst/>
          </a:prstGeom>
          <a:solidFill>
            <a:schemeClr val="accent2">
              <a:lumMod val="20000"/>
              <a:lumOff val="80000"/>
              <a:alpha val="98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800" b="1" dirty="0">
                <a:latin typeface="Calibri" panose="020F0502020204030204" pitchFamily="34" charset="0"/>
                <a:cs typeface="Calibri" panose="020F0502020204030204" pitchFamily="34" charset="0"/>
              </a:rPr>
              <a:t>Über alle Länder hinweg bezeichneten 69 % der Befragten sich selbst als "ziemlich" oder "sehr" besorgt über den Klimawandel.</a:t>
            </a:r>
          </a:p>
        </p:txBody>
      </p:sp>
    </p:spTree>
    <p:extLst>
      <p:ext uri="{BB962C8B-B14F-4D97-AF65-F5344CB8AC3E}">
        <p14:creationId xmlns:p14="http://schemas.microsoft.com/office/powerpoint/2010/main" val="429191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09F9D20-09C7-4383-BA09-E66D5DFEE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8" y="1124744"/>
            <a:ext cx="8748464" cy="4912308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28692FAC-4392-47D1-AFC0-78ECA16423DC}"/>
              </a:ext>
            </a:extLst>
          </p:cNvPr>
          <p:cNvSpPr txBox="1">
            <a:spLocks/>
          </p:cNvSpPr>
          <p:nvPr/>
        </p:nvSpPr>
        <p:spPr>
          <a:xfrm>
            <a:off x="347464" y="195486"/>
            <a:ext cx="4800600" cy="8572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 i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heSans B7 Bold" pitchFamily="34" charset="0"/>
              </a:defRPr>
            </a:lvl9pPr>
          </a:lstStyle>
          <a:p>
            <a:r>
              <a:rPr lang="de-DE" kern="0" dirty="0" err="1"/>
              <a:t>Difu</a:t>
            </a:r>
            <a:r>
              <a:rPr lang="de-DE" kern="0" dirty="0"/>
              <a:t> – Umfrage </a:t>
            </a:r>
          </a:p>
          <a:p>
            <a:r>
              <a:rPr lang="de-DE" kern="0" dirty="0"/>
              <a:t>bei OB und Bürgermeistern</a:t>
            </a:r>
          </a:p>
        </p:txBody>
      </p:sp>
    </p:spTree>
    <p:extLst>
      <p:ext uri="{BB962C8B-B14F-4D97-AF65-F5344CB8AC3E}">
        <p14:creationId xmlns:p14="http://schemas.microsoft.com/office/powerpoint/2010/main" val="15514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039BE27-0094-4E0A-B9DC-D7235447B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64" y="195486"/>
            <a:ext cx="4800600" cy="857250"/>
          </a:xfrm>
        </p:spPr>
        <p:txBody>
          <a:bodyPr/>
          <a:lstStyle/>
          <a:p>
            <a:r>
              <a:rPr lang="en-US" dirty="0"/>
              <a:t>Die </a:t>
            </a:r>
            <a:r>
              <a:rPr lang="en-US" dirty="0" err="1"/>
              <a:t>große</a:t>
            </a:r>
            <a:r>
              <a:rPr lang="en-US" dirty="0"/>
              <a:t> </a:t>
            </a:r>
            <a:r>
              <a:rPr lang="en-US" dirty="0" err="1"/>
              <a:t>Welle</a:t>
            </a:r>
            <a:r>
              <a:rPr lang="en-US" dirty="0"/>
              <a:t> </a:t>
            </a:r>
            <a:r>
              <a:rPr lang="en-US" dirty="0" err="1"/>
              <a:t>kommt</a:t>
            </a:r>
            <a:r>
              <a:rPr lang="en-US" dirty="0"/>
              <a:t> </a:t>
            </a:r>
            <a:r>
              <a:rPr lang="en-US" dirty="0" err="1"/>
              <a:t>noch</a:t>
            </a:r>
            <a:r>
              <a:rPr lang="en-US" dirty="0"/>
              <a:t>...</a:t>
            </a:r>
          </a:p>
        </p:txBody>
      </p:sp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9D103500-8C7A-4FF8-927E-CD7BDB0EC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554" r="2" b="6556"/>
          <a:stretch/>
        </p:blipFill>
        <p:spPr>
          <a:xfrm>
            <a:off x="1799692" y="1268760"/>
            <a:ext cx="5544616" cy="4752528"/>
          </a:xfrm>
          <a:prstGeom prst="rect">
            <a:avLst/>
          </a:prstGeom>
          <a:noFill/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769B9C2-4496-4731-9635-E5AAB41C53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15324" y="6525079"/>
            <a:ext cx="523875" cy="304800"/>
          </a:xfrm>
        </p:spPr>
        <p:txBody>
          <a:bodyPr/>
          <a:lstStyle/>
          <a:p>
            <a:pPr>
              <a:spcAft>
                <a:spcPts val="600"/>
              </a:spcAft>
            </a:pPr>
            <a:fld id="{264F619E-B288-4520-B6CE-9A210B10B222}" type="slidenum">
              <a:rPr lang="de-DE" altLang="de-DE"/>
              <a:pPr>
                <a:spcAft>
                  <a:spcPts val="600"/>
                </a:spcAft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459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Foliennummernplatzhalt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E703"/>
              </a:buClr>
              <a:buSzPct val="15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heSans B5 Plain" panose="000B05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heSans B4 SemiLight" panose="020B0402050302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heSans B4 SemiLight" panose="020B0402050302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51D7A5-E324-48B2-9560-FF283FB016D7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eSans B5 Plain" panose="000B0500000000000000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Sans B5 Plain" panose="000B0500000000000000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0836" name="Rectangle 40"/>
          <p:cNvSpPr>
            <a:spLocks noChangeArrowheads="1"/>
          </p:cNvSpPr>
          <p:nvPr/>
        </p:nvSpPr>
        <p:spPr bwMode="auto">
          <a:xfrm>
            <a:off x="260486" y="1043349"/>
            <a:ext cx="8964613" cy="5472112"/>
          </a:xfrm>
          <a:prstGeom prst="rect">
            <a:avLst/>
          </a:prstGeom>
          <a:solidFill>
            <a:srgbClr val="F6E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E703"/>
              </a:buClr>
              <a:buSzPct val="15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heSans B5 Plain" panose="000B05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heSans B4 SemiLight" panose="020B0402050302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heSans B4 SemiLight" panose="020B0402050302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Sans B7 Bold" panose="000B0500000000000000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08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" t="34645"/>
          <a:stretch>
            <a:fillRect/>
          </a:stretch>
        </p:blipFill>
        <p:spPr bwMode="auto">
          <a:xfrm>
            <a:off x="703262" y="3235796"/>
            <a:ext cx="8135937" cy="245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51" name="Oval 15"/>
          <p:cNvSpPr>
            <a:spLocks noChangeArrowheads="1"/>
          </p:cNvSpPr>
          <p:nvPr/>
        </p:nvSpPr>
        <p:spPr bwMode="auto">
          <a:xfrm>
            <a:off x="323055" y="3148657"/>
            <a:ext cx="8569325" cy="2735263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E703"/>
              </a:buClr>
              <a:buSzPct val="15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heSans B5 Plain" panose="000B05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heSans B4 SemiLight" panose="020B0402050302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heSans B4 SemiLight" panose="020B0402050302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Sans B7 Bold" panose="000B05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552" name="Oval 16"/>
          <p:cNvSpPr>
            <a:spLocks noChangeArrowheads="1"/>
          </p:cNvSpPr>
          <p:nvPr/>
        </p:nvSpPr>
        <p:spPr bwMode="auto">
          <a:xfrm>
            <a:off x="827584" y="3907165"/>
            <a:ext cx="1584325" cy="576263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E703"/>
              </a:buClr>
              <a:buSzPct val="15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heSans B5 Plain" panose="000B05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heSans B4 SemiLight" panose="020B0402050302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heSans B4 SemiLight" panose="020B0402050302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Sans B7 Bold" panose="000B05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554" name="Oval 18"/>
          <p:cNvSpPr>
            <a:spLocks noChangeArrowheads="1"/>
          </p:cNvSpPr>
          <p:nvPr/>
        </p:nvSpPr>
        <p:spPr bwMode="auto">
          <a:xfrm>
            <a:off x="4096782" y="4021279"/>
            <a:ext cx="694258" cy="348034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E703"/>
              </a:buClr>
              <a:buSzPct val="15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heSans B5 Plain" panose="000B05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heSans B4 SemiLight" panose="020B0402050302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heSans B4 SemiLight" panose="020B0402050302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Sans B7 Bold" panose="000B05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574" name="Text Box 38"/>
          <p:cNvSpPr txBox="1">
            <a:spLocks noChangeArrowheads="1"/>
          </p:cNvSpPr>
          <p:nvPr/>
        </p:nvSpPr>
        <p:spPr bwMode="auto">
          <a:xfrm>
            <a:off x="5489588" y="1346409"/>
            <a:ext cx="3402791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E703"/>
              </a:buClr>
              <a:buSzPct val="15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heSans B5 Plain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heSans B4 Semi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heSans B4 Semi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heSans B4 Semi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Kommunale Liegenschaften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de-DE" altLang="de-DE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Energiemanagement</a:t>
            </a:r>
            <a:br>
              <a:rPr lang="de-DE" altLang="de-DE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kumimoji="0" lang="de-DE" alt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Contracting</a:t>
            </a:r>
            <a:endParaRPr kumimoji="0" lang="de-DE" alt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75" name="Text Box 39"/>
          <p:cNvSpPr txBox="1">
            <a:spLocks noChangeArrowheads="1"/>
          </p:cNvSpPr>
          <p:nvPr/>
        </p:nvSpPr>
        <p:spPr bwMode="auto">
          <a:xfrm>
            <a:off x="2967767" y="5871200"/>
            <a:ext cx="4032523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E703"/>
              </a:buClr>
              <a:buSzPct val="15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heSans B5 Plain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heSans B4 Semi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heSans B4 Semi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heSans B4 Semi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Bürger mitnehmen: Zukunft Altbau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843" name="Rectangle 41"/>
          <p:cNvSpPr>
            <a:spLocks noChangeArrowheads="1"/>
          </p:cNvSpPr>
          <p:nvPr/>
        </p:nvSpPr>
        <p:spPr bwMode="auto">
          <a:xfrm>
            <a:off x="7451725" y="5589588"/>
            <a:ext cx="14414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E703"/>
              </a:buClr>
              <a:buSzPct val="15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heSans B5 Plain" panose="000B05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heSans B4 SemiLight" panose="020B0402050302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heSans B4 SemiLight" panose="020B0402050302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anose="020B04020503020202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eSans B7 Bold" panose="000B05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663452" y="1337394"/>
            <a:ext cx="4481314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E703"/>
              </a:buClr>
              <a:buSzPct val="15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heSans B5 Plain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heSans B4 SemiLigh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heSans B4 SemiLigh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heSans B4 SemiLigh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ans B4 SemiLight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Strategie: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Initialberatung</a:t>
            </a:r>
            <a:b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Vernetzung </a:t>
            </a:r>
            <a:br>
              <a:rPr lang="de-DE" altLang="de-DE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Unterstützung kommunale Wärmeplanung </a:t>
            </a:r>
            <a:b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Förderberatung…</a:t>
            </a:r>
            <a:endParaRPr kumimoji="0" lang="de-DE" alt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DC4FD0-9054-4FAC-9EE9-E0FB3A828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64" y="342538"/>
            <a:ext cx="4800600" cy="710197"/>
          </a:xfrm>
        </p:spPr>
        <p:txBody>
          <a:bodyPr/>
          <a:lstStyle/>
          <a:p>
            <a:r>
              <a:rPr lang="de-DE" dirty="0"/>
              <a:t>Kommunen im Fokus</a:t>
            </a:r>
          </a:p>
        </p:txBody>
      </p:sp>
    </p:spTree>
    <p:extLst>
      <p:ext uri="{BB962C8B-B14F-4D97-AF65-F5344CB8AC3E}">
        <p14:creationId xmlns:p14="http://schemas.microsoft.com/office/powerpoint/2010/main" val="68068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1" grpId="0" animBg="1"/>
      <p:bldP spid="65552" grpId="0" animBg="1"/>
      <p:bldP spid="65554" grpId="0" animBg="1"/>
      <p:bldP spid="65574" grpId="0"/>
      <p:bldP spid="65575" grpId="0"/>
      <p:bldP spid="655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F2708-BA16-4745-BF70-F88B46C1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60648"/>
            <a:ext cx="4800600" cy="857250"/>
          </a:xfrm>
        </p:spPr>
        <p:txBody>
          <a:bodyPr/>
          <a:lstStyle/>
          <a:p>
            <a:r>
              <a:rPr lang="de-DE" dirty="0"/>
              <a:t>Strategieberatung Klimaschutz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B17EE5A-0324-4065-8D76-8B193411A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814" y="980728"/>
            <a:ext cx="6373434" cy="4114800"/>
          </a:xfrm>
        </p:spPr>
        <p:txBody>
          <a:bodyPr/>
          <a:lstStyle/>
          <a:p>
            <a:r>
              <a:rPr lang="de-DE" dirty="0"/>
              <a:t>Initialberatung für alle kommunalen Akteure</a:t>
            </a:r>
          </a:p>
          <a:p>
            <a:r>
              <a:rPr lang="de-DE" dirty="0"/>
              <a:t>Quick Check kommunaler Klimaschutz</a:t>
            </a:r>
          </a:p>
          <a:p>
            <a:r>
              <a:rPr lang="de-DE" dirty="0"/>
              <a:t>Nächster Schritt: geförderte Fokusberatung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Harald.bieber@kea-bw.de</a:t>
            </a:r>
            <a:r>
              <a:rPr lang="de-DE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Auf Anfrage: individuelle Auswertung des </a:t>
            </a:r>
            <a:br>
              <a:rPr lang="de-DE" dirty="0"/>
            </a:br>
            <a:r>
              <a:rPr lang="de-DE" dirty="0"/>
              <a:t>Statusberichts kommunaler Klimaschutz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80E8A4-FBEF-47D7-9CF9-93E71A2C00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7CE710-A5CB-4C5B-BF42-1E7893996440}" type="slidenum">
              <a:rPr lang="de-DE" altLang="de-DE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de-DE" altLang="de-DE">
              <a:solidFill>
                <a:srgbClr val="000000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5AF7D2B-114B-46E1-BC84-F1D4E2033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256" y="3789681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2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eea</a:t>
            </a:r>
            <a:r>
              <a:rPr lang="de-DE" dirty="0"/>
              <a:t>: Systematisches Vorgehen </a:t>
            </a:r>
            <a:br>
              <a:rPr lang="de-DE" dirty="0"/>
            </a:br>
            <a:r>
              <a:rPr lang="de-DE" dirty="0"/>
              <a:t>beim Klimaschutz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73F288-4934-455E-965D-2AE554826C2F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64" y="1552187"/>
            <a:ext cx="3744416" cy="456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46D9B04-C915-4BE5-992B-EE9D32F8E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217" y="1272209"/>
            <a:ext cx="4477319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E703"/>
              </a:buClr>
              <a:buSzPct val="15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hesi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hesi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hesi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hesi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hesi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i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i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i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hesis" pitchFamily="2" charset="0"/>
              </a:defRPr>
            </a:lvl9pPr>
          </a:lstStyle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de-DE" altLang="de-DE" sz="18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Derzeit 140 teilnehmende Städte, Gemeinden und Landkreise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de-DE" altLang="de-DE" sz="1800" dirty="0" err="1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eea</a:t>
            </a:r>
            <a:r>
              <a:rPr lang="de-DE" altLang="de-DE" sz="18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 garantiert systematische und wirksame Klimaschutzaktivitäten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de-DE" altLang="de-DE" sz="18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Managementprozess </a:t>
            </a:r>
            <a:br>
              <a:rPr lang="de-DE" altLang="de-DE" sz="18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</a:br>
            <a:r>
              <a:rPr lang="de-DE" altLang="de-DE" sz="18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steht im Vordergrund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de-DE" altLang="de-DE" sz="18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  <a:t>Berater unterstützen</a:t>
            </a:r>
            <a:br>
              <a:rPr lang="de-DE" altLang="de-DE" sz="1800" dirty="0">
                <a:solidFill>
                  <a:srgbClr val="000000"/>
                </a:solidFill>
                <a:latin typeface="Calibri"/>
                <a:cs typeface="Arial" panose="020B0604020202020204" pitchFamily="34" charset="0"/>
              </a:rPr>
            </a:br>
            <a:r>
              <a:rPr lang="de-DE" altLang="de-DE" sz="1800" dirty="0">
                <a:solidFill>
                  <a:srgbClr val="0070C0"/>
                </a:solidFill>
                <a:latin typeface="Calibri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www.kea-bw.de/eea</a:t>
            </a:r>
            <a:r>
              <a:rPr lang="de-DE" altLang="de-DE" sz="1800" dirty="0">
                <a:solidFill>
                  <a:srgbClr val="0070C0"/>
                </a:solidFill>
                <a:latin typeface="Calibri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956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Vorbild: </a:t>
            </a:r>
            <a:br>
              <a:rPr lang="de-DE" dirty="0"/>
            </a:br>
            <a:r>
              <a:rPr lang="de-DE" dirty="0"/>
              <a:t>kommunale Liegenschaften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Energiemanagement heißt</a:t>
            </a:r>
          </a:p>
          <a:p>
            <a:pPr lvl="1"/>
            <a:r>
              <a:rPr lang="de-DE" sz="1800" dirty="0"/>
              <a:t>Verbrauchsüberwachung</a:t>
            </a:r>
          </a:p>
          <a:p>
            <a:pPr lvl="1"/>
            <a:r>
              <a:rPr lang="de-DE" sz="1800" dirty="0"/>
              <a:t>Betriebsoptimierung</a:t>
            </a:r>
          </a:p>
          <a:p>
            <a:pPr lvl="1"/>
            <a:r>
              <a:rPr lang="de-DE" sz="1800" dirty="0"/>
              <a:t>Nutzersensibilisierung</a:t>
            </a:r>
          </a:p>
          <a:p>
            <a:pPr lvl="1"/>
            <a:r>
              <a:rPr lang="de-DE" sz="1800" dirty="0"/>
              <a:t>Sanierungsstrategie</a:t>
            </a:r>
          </a:p>
          <a:p>
            <a:r>
              <a:rPr lang="de-DE" dirty="0"/>
              <a:t>§ 7 b KSG*: Verpflichtung zur Bereitstellung der Verbrauchsdaten</a:t>
            </a:r>
          </a:p>
          <a:p>
            <a:r>
              <a:rPr lang="de-DE" dirty="0" err="1"/>
              <a:t>Kom.EMS</a:t>
            </a:r>
            <a:r>
              <a:rPr lang="de-DE" dirty="0"/>
              <a:t> nutzen und zertifizieren lassen</a:t>
            </a:r>
          </a:p>
          <a:p>
            <a:r>
              <a:rPr lang="de-DE" dirty="0"/>
              <a:t>Photovoltaik auf allen Liegenschaften</a:t>
            </a:r>
          </a:p>
          <a:p>
            <a:r>
              <a:rPr lang="de-DE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www.kea-bw.de/energiemanagement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de-DE" dirty="0">
              <a:solidFill>
                <a:srgbClr val="0070C0"/>
              </a:solidFill>
            </a:endParaRPr>
          </a:p>
          <a:p>
            <a:endParaRPr lang="de-DE" dirty="0">
              <a:solidFill>
                <a:srgbClr val="0070C0"/>
              </a:solidFill>
            </a:endParaRPr>
          </a:p>
          <a:p>
            <a:endParaRPr lang="de-DE" sz="1400" dirty="0"/>
          </a:p>
          <a:p>
            <a:pPr marL="0" indent="0">
              <a:buNone/>
            </a:pPr>
            <a:r>
              <a:rPr lang="de-DE" sz="1400" dirty="0"/>
              <a:t>* mehr Infos zum Klimaschutzgesetz bei klimaschutz-konkret online – siehe </a:t>
            </a:r>
            <a:r>
              <a:rPr lang="de-DE" sz="1400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www.kea-bw.de/veranstaltungen</a:t>
            </a:r>
            <a:r>
              <a:rPr lang="de-DE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73F288-4934-455E-965D-2AE554826C2F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alt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797" y="3789040"/>
            <a:ext cx="3384376" cy="218670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797" y="1295400"/>
            <a:ext cx="3384376" cy="222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8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orlage_PPT Master KEA 2014">
  <a:themeElements>
    <a:clrScheme name="Lariss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TheSans B7 Bold"/>
        <a:ea typeface=""/>
        <a:cs typeface=""/>
      </a:majorFont>
      <a:minorFont>
        <a:latin typeface="TheSans B5 Plai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heSans B7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heSans B7 Bold" pitchFamily="34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Office PowerPoint</Application>
  <PresentationFormat>Bildschirmpräsentation (4:3)</PresentationFormat>
  <Paragraphs>89</Paragraphs>
  <Slides>13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Calibri</vt:lpstr>
      <vt:lpstr>TheSans B4 SemiLight</vt:lpstr>
      <vt:lpstr>TheSans B5 Plain</vt:lpstr>
      <vt:lpstr>TheSans B7 Bold</vt:lpstr>
      <vt:lpstr>Wingdings</vt:lpstr>
      <vt:lpstr>Vorlage_PPT Master KEA 2014</vt:lpstr>
      <vt:lpstr>Klimaschutz und Corona  Chancen für Kommunen</vt:lpstr>
      <vt:lpstr>PowerPoint-Präsentation</vt:lpstr>
      <vt:lpstr>PowerPoint-Präsentation</vt:lpstr>
      <vt:lpstr>PowerPoint-Präsentation</vt:lpstr>
      <vt:lpstr>Die große Welle kommt noch...</vt:lpstr>
      <vt:lpstr>Kommunen im Fokus</vt:lpstr>
      <vt:lpstr>Strategieberatung Klimaschutz</vt:lpstr>
      <vt:lpstr>eea: Systematisches Vorgehen  beim Klimaschutz</vt:lpstr>
      <vt:lpstr>Vorbild:  kommunale Liegenschaften</vt:lpstr>
      <vt:lpstr>Sanierung kommunaler  Liegenschaften ohne Eigenkapital</vt:lpstr>
      <vt:lpstr>Unterstützung bei kommunaler Wärmeplanung</vt:lpstr>
      <vt:lpstr>Lokale Wirtschaftsförderung:  KfW-Mittel „energieeffizient bauen und sanieren “ bewerben</vt:lpstr>
      <vt:lpstr>Klimaschutz – jetzt!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Energiesystem der Zukunft</dc:title>
  <dc:creator>Volker Kienzlen</dc:creator>
  <cp:lastModifiedBy>Volker Kienzlen</cp:lastModifiedBy>
  <cp:revision>69</cp:revision>
  <dcterms:created xsi:type="dcterms:W3CDTF">2020-09-18T14:04:38Z</dcterms:created>
  <dcterms:modified xsi:type="dcterms:W3CDTF">2020-10-13T07:11:56Z</dcterms:modified>
</cp:coreProperties>
</file>