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404" r:id="rId2"/>
    <p:sldId id="410" r:id="rId3"/>
    <p:sldId id="405" r:id="rId4"/>
    <p:sldId id="315" r:id="rId5"/>
    <p:sldId id="399" r:id="rId6"/>
    <p:sldId id="402" r:id="rId7"/>
    <p:sldId id="397" r:id="rId8"/>
    <p:sldId id="385" r:id="rId9"/>
    <p:sldId id="389" r:id="rId10"/>
    <p:sldId id="371" r:id="rId11"/>
    <p:sldId id="374" r:id="rId12"/>
    <p:sldId id="379" r:id="rId13"/>
    <p:sldId id="415" r:id="rId14"/>
    <p:sldId id="416" r:id="rId15"/>
  </p:sldIdLst>
  <p:sldSz cx="9144000" cy="6858000" type="screen4x3"/>
  <p:notesSz cx="7099300" cy="102346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52">
          <p15:clr>
            <a:srgbClr val="A4A3A4"/>
          </p15:clr>
        </p15:guide>
        <p15:guide id="2" orient="horz" pos="981" userDrawn="1">
          <p15:clr>
            <a:srgbClr val="A4A3A4"/>
          </p15:clr>
        </p15:guide>
        <p15:guide id="3" pos="204" userDrawn="1">
          <p15:clr>
            <a:srgbClr val="A4A3A4"/>
          </p15:clr>
        </p15:guide>
        <p15:guide id="4" pos="5579">
          <p15:clr>
            <a:srgbClr val="A4A3A4"/>
          </p15:clr>
        </p15:guide>
        <p15:guide id="5" pos="2880">
          <p15:clr>
            <a:srgbClr val="A4A3A4"/>
          </p15:clr>
        </p15:guide>
        <p15:guide id="6" orient="horz" pos="1026" userDrawn="1">
          <p15:clr>
            <a:srgbClr val="A4A3A4"/>
          </p15:clr>
        </p15:guide>
        <p15:guide id="7" pos="1338" userDrawn="1">
          <p15:clr>
            <a:srgbClr val="A4A3A4"/>
          </p15:clr>
        </p15:guide>
        <p15:guide id="8" pos="4422" userDrawn="1">
          <p15:clr>
            <a:srgbClr val="A4A3A4"/>
          </p15:clr>
        </p15:guide>
        <p15:guide id="9" orient="horz" pos="2614" userDrawn="1">
          <p15:clr>
            <a:srgbClr val="A4A3A4"/>
          </p15:clr>
        </p15:guide>
        <p15:guide id="10" pos="378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224">
          <p15:clr>
            <a:srgbClr val="A4A3A4"/>
          </p15:clr>
        </p15:guide>
        <p15:guide id="4" pos="2236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sniewski, Nadja, Universitätsstadt Tübingen" initials="WNUT" lastIdx="3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CC8"/>
    <a:srgbClr val="008BD2"/>
    <a:srgbClr val="6F6F6E"/>
    <a:srgbClr val="FAF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097" autoAdjust="0"/>
    <p:restoredTop sz="67152" autoAdjust="0"/>
  </p:normalViewPr>
  <p:slideViewPr>
    <p:cSldViewPr showGuides="1">
      <p:cViewPr varScale="1">
        <p:scale>
          <a:sx n="74" d="100"/>
          <a:sy n="74" d="100"/>
        </p:scale>
        <p:origin x="1632" y="72"/>
      </p:cViewPr>
      <p:guideLst>
        <p:guide orient="horz" pos="3952"/>
        <p:guide orient="horz" pos="981"/>
        <p:guide pos="204"/>
        <p:guide pos="5579"/>
        <p:guide pos="2880"/>
        <p:guide orient="horz" pos="1026"/>
        <p:guide pos="1338"/>
        <p:guide pos="4422"/>
        <p:guide orient="horz" pos="2614"/>
        <p:guide pos="378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 showGuides="1">
      <p:cViewPr varScale="1">
        <p:scale>
          <a:sx n="122" d="100"/>
          <a:sy n="122" d="100"/>
        </p:scale>
        <p:origin x="4914" y="72"/>
      </p:cViewPr>
      <p:guideLst>
        <p:guide orient="horz" pos="2880"/>
        <p:guide pos="2160"/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57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2422362883809683E-2"/>
          <c:y val="6.8461032946566219E-2"/>
          <c:w val="0.9575776883484548"/>
          <c:h val="0.7675136117391818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Verkehr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cat>
            <c:numRef>
              <c:f>Tabelle1!$A$2:$A$13</c:f>
              <c:numCache>
                <c:formatCode>General</c:formatCode>
                <c:ptCount val="12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</c:numCache>
            </c:numRef>
          </c:cat>
          <c:val>
            <c:numRef>
              <c:f>Tabelle1!$B$2:$B$13</c:f>
              <c:numCache>
                <c:formatCode>General</c:formatCode>
                <c:ptCount val="12"/>
                <c:pt idx="0">
                  <c:v>1.73</c:v>
                </c:pt>
                <c:pt idx="1">
                  <c:v>1.77</c:v>
                </c:pt>
                <c:pt idx="2">
                  <c:v>1.73</c:v>
                </c:pt>
                <c:pt idx="3">
                  <c:v>1.67</c:v>
                </c:pt>
                <c:pt idx="4" formatCode="0.00">
                  <c:v>1.489421231816775</c:v>
                </c:pt>
                <c:pt idx="5" formatCode="0.00">
                  <c:v>1.5022783970583733</c:v>
                </c:pt>
                <c:pt idx="6" formatCode="0.00">
                  <c:v>1.4580657515711868</c:v>
                </c:pt>
                <c:pt idx="7" formatCode="0.00">
                  <c:v>1.452478977797153</c:v>
                </c:pt>
                <c:pt idx="8" formatCode="0.00">
                  <c:v>1.452478977797153</c:v>
                </c:pt>
                <c:pt idx="9" formatCode="0.00">
                  <c:v>1.4531878804704292</c:v>
                </c:pt>
                <c:pt idx="10" formatCode="0.00">
                  <c:v>1.3296854345916085</c:v>
                </c:pt>
                <c:pt idx="11" formatCode="0.00">
                  <c:v>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5EE-4BE8-BFB2-6CBA56A1A919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Wärmeenergie 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numRef>
              <c:f>Tabelle1!$A$2:$A$13</c:f>
              <c:numCache>
                <c:formatCode>General</c:formatCode>
                <c:ptCount val="12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</c:numCache>
            </c:numRef>
          </c:cat>
          <c:val>
            <c:numRef>
              <c:f>Tabelle1!$C$2:$C$13</c:f>
              <c:numCache>
                <c:formatCode>General</c:formatCode>
                <c:ptCount val="12"/>
                <c:pt idx="0">
                  <c:v>4.47</c:v>
                </c:pt>
                <c:pt idx="1">
                  <c:v>3.78</c:v>
                </c:pt>
                <c:pt idx="2">
                  <c:v>4.08</c:v>
                </c:pt>
                <c:pt idx="3">
                  <c:v>3.51</c:v>
                </c:pt>
                <c:pt idx="4" formatCode="0.00">
                  <c:v>3.6789476942123183</c:v>
                </c:pt>
                <c:pt idx="5" formatCode="0.00">
                  <c:v>3.3250632578763564</c:v>
                </c:pt>
                <c:pt idx="6" formatCode="0.00">
                  <c:v>3.1738512238006877</c:v>
                </c:pt>
                <c:pt idx="7" formatCode="0.00">
                  <c:v>3.0436234481480025</c:v>
                </c:pt>
                <c:pt idx="8" formatCode="0.00">
                  <c:v>2.613085686659244</c:v>
                </c:pt>
                <c:pt idx="9" formatCode="0.00">
                  <c:v>2.7524439515826526</c:v>
                </c:pt>
                <c:pt idx="10" formatCode="0.00">
                  <c:v>2.80727621418513</c:v>
                </c:pt>
                <c:pt idx="11" formatCode="0.00">
                  <c:v>2.57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5EE-4BE8-BFB2-6CBA56A1A919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Strom 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chemeClr val="accent1"/>
              </a:solidFill>
              <a:ln w="25400">
                <a:noFill/>
                <a:prstDash val="dash"/>
              </a:ln>
            </c:spPr>
            <c:extLst>
              <c:ext xmlns:c16="http://schemas.microsoft.com/office/drawing/2014/chart" uri="{C3380CC4-5D6E-409C-BE32-E72D297353CC}">
                <c16:uniqueId val="{00000001-AC7B-4A84-B2EA-8903414D6A75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ln w="25400">
                <a:noFill/>
                <a:prstDash val="dash"/>
              </a:ln>
            </c:spPr>
            <c:extLst>
              <c:ext xmlns:c16="http://schemas.microsoft.com/office/drawing/2014/chart" uri="{C3380CC4-5D6E-409C-BE32-E72D297353CC}">
                <c16:uniqueId val="{00000003-AC7B-4A84-B2EA-8903414D6A75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1"/>
              </a:solidFill>
              <a:ln w="25400">
                <a:noFill/>
                <a:prstDash val="dash"/>
              </a:ln>
            </c:spPr>
            <c:extLst>
              <c:ext xmlns:c16="http://schemas.microsoft.com/office/drawing/2014/chart" uri="{C3380CC4-5D6E-409C-BE32-E72D297353CC}">
                <c16:uniqueId val="{00000005-AC7B-4A84-B2EA-8903414D6A75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1"/>
              </a:solidFill>
              <a:ln w="25400">
                <a:noFill/>
                <a:prstDash val="dash"/>
              </a:ln>
            </c:spPr>
            <c:extLst>
              <c:ext xmlns:c16="http://schemas.microsoft.com/office/drawing/2014/chart" uri="{C3380CC4-5D6E-409C-BE32-E72D297353CC}">
                <c16:uniqueId val="{00000007-AC7B-4A84-B2EA-8903414D6A75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1"/>
              </a:solidFill>
              <a:ln w="25400">
                <a:noFill/>
                <a:prstDash val="dash"/>
              </a:ln>
            </c:spPr>
            <c:extLst>
              <c:ext xmlns:c16="http://schemas.microsoft.com/office/drawing/2014/chart" uri="{C3380CC4-5D6E-409C-BE32-E72D297353CC}">
                <c16:uniqueId val="{00000009-AC7B-4A84-B2EA-8903414D6A75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1"/>
              </a:solidFill>
              <a:ln w="25400">
                <a:noFill/>
                <a:prstDash val="dash"/>
              </a:ln>
            </c:spPr>
            <c:extLst>
              <c:ext xmlns:c16="http://schemas.microsoft.com/office/drawing/2014/chart" uri="{C3380CC4-5D6E-409C-BE32-E72D297353CC}">
                <c16:uniqueId val="{0000000B-AC7B-4A84-B2EA-8903414D6A75}"/>
              </c:ext>
            </c:extLst>
          </c:dPt>
          <c:dPt>
            <c:idx val="13"/>
            <c:invertIfNegative val="0"/>
            <c:bubble3D val="0"/>
            <c:spPr>
              <a:noFill/>
              <a:ln w="25400">
                <a:solidFill>
                  <a:schemeClr val="bg1">
                    <a:lumMod val="50000"/>
                  </a:schemeClr>
                </a:solidFill>
                <a:prstDash val="dash"/>
              </a:ln>
            </c:spPr>
            <c:extLst>
              <c:ext xmlns:c16="http://schemas.microsoft.com/office/drawing/2014/chart" uri="{C3380CC4-5D6E-409C-BE32-E72D297353CC}">
                <c16:uniqueId val="{0000000D-AC7B-4A84-B2EA-8903414D6A75}"/>
              </c:ext>
            </c:extLst>
          </c:dPt>
          <c:dPt>
            <c:idx val="15"/>
            <c:invertIfNegative val="0"/>
            <c:bubble3D val="0"/>
            <c:spPr>
              <a:noFill/>
              <a:ln w="25400">
                <a:solidFill>
                  <a:schemeClr val="bg1">
                    <a:lumMod val="50000"/>
                  </a:schemeClr>
                </a:solidFill>
                <a:prstDash val="dash"/>
              </a:ln>
            </c:spPr>
            <c:extLst>
              <c:ext xmlns:c16="http://schemas.microsoft.com/office/drawing/2014/chart" uri="{C3380CC4-5D6E-409C-BE32-E72D297353CC}">
                <c16:uniqueId val="{0000000F-AC7B-4A84-B2EA-8903414D6A75}"/>
              </c:ext>
            </c:extLst>
          </c:dPt>
          <c:dPt>
            <c:idx val="17"/>
            <c:invertIfNegative val="0"/>
            <c:bubble3D val="0"/>
            <c:spPr>
              <a:noFill/>
              <a:ln w="25400">
                <a:solidFill>
                  <a:schemeClr val="bg1">
                    <a:lumMod val="50000"/>
                  </a:schemeClr>
                </a:solidFill>
                <a:prstDash val="dash"/>
              </a:ln>
            </c:spPr>
            <c:extLst>
              <c:ext xmlns:c16="http://schemas.microsoft.com/office/drawing/2014/chart" uri="{C3380CC4-5D6E-409C-BE32-E72D297353CC}">
                <c16:uniqueId val="{00000011-AC7B-4A84-B2EA-8903414D6A75}"/>
              </c:ext>
            </c:extLst>
          </c:dPt>
          <c:dPt>
            <c:idx val="19"/>
            <c:invertIfNegative val="0"/>
            <c:bubble3D val="0"/>
            <c:spPr>
              <a:noFill/>
              <a:ln w="25400">
                <a:solidFill>
                  <a:schemeClr val="bg1">
                    <a:lumMod val="50000"/>
                  </a:schemeClr>
                </a:solidFill>
                <a:prstDash val="dash"/>
              </a:ln>
            </c:spPr>
            <c:extLst>
              <c:ext xmlns:c16="http://schemas.microsoft.com/office/drawing/2014/chart" uri="{C3380CC4-5D6E-409C-BE32-E72D297353CC}">
                <c16:uniqueId val="{00000013-AC7B-4A84-B2EA-8903414D6A75}"/>
              </c:ext>
            </c:extLst>
          </c:dPt>
          <c:dPt>
            <c:idx val="21"/>
            <c:invertIfNegative val="0"/>
            <c:bubble3D val="0"/>
            <c:spPr>
              <a:noFill/>
              <a:ln w="25400">
                <a:solidFill>
                  <a:schemeClr val="bg1">
                    <a:lumMod val="50000"/>
                  </a:schemeClr>
                </a:solidFill>
                <a:prstDash val="dash"/>
              </a:ln>
            </c:spPr>
            <c:extLst>
              <c:ext xmlns:c16="http://schemas.microsoft.com/office/drawing/2014/chart" uri="{C3380CC4-5D6E-409C-BE32-E72D297353CC}">
                <c16:uniqueId val="{00000014-863E-4173-B53B-BB205C4875F3}"/>
              </c:ext>
            </c:extLst>
          </c:dPt>
          <c:cat>
            <c:numRef>
              <c:f>Tabelle1!$A$2:$A$13</c:f>
              <c:numCache>
                <c:formatCode>General</c:formatCode>
                <c:ptCount val="12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</c:numCache>
            </c:numRef>
          </c:cat>
          <c:val>
            <c:numRef>
              <c:f>Tabelle1!$D$2:$D$13</c:f>
              <c:numCache>
                <c:formatCode>General</c:formatCode>
                <c:ptCount val="12"/>
                <c:pt idx="0">
                  <c:v>2.13</c:v>
                </c:pt>
                <c:pt idx="1">
                  <c:v>2.2000000000000002</c:v>
                </c:pt>
                <c:pt idx="2">
                  <c:v>1.89</c:v>
                </c:pt>
                <c:pt idx="3">
                  <c:v>1.91</c:v>
                </c:pt>
                <c:pt idx="4" formatCode="0.00">
                  <c:v>2.4048529866914268</c:v>
                </c:pt>
                <c:pt idx="5" formatCode="0.00">
                  <c:v>2.7258861807564769</c:v>
                </c:pt>
                <c:pt idx="6" formatCode="0.00">
                  <c:v>2.7285414222772038</c:v>
                </c:pt>
                <c:pt idx="7" formatCode="0.00">
                  <c:v>2.5203319905769055</c:v>
                </c:pt>
                <c:pt idx="8" formatCode="0.00">
                  <c:v>2.0828115084316901</c:v>
                </c:pt>
                <c:pt idx="9" formatCode="0.00">
                  <c:v>1.47</c:v>
                </c:pt>
                <c:pt idx="10" formatCode="0.00">
                  <c:v>1.42</c:v>
                </c:pt>
                <c:pt idx="11" formatCode="0.00">
                  <c:v>1.37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5EE-4BE8-BFB2-6CBA56A1A9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7"/>
        <c:overlap val="100"/>
        <c:axId val="130598784"/>
        <c:axId val="130600320"/>
      </c:barChart>
      <c:catAx>
        <c:axId val="130598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6350">
            <a:solidFill>
              <a:schemeClr val="tx1"/>
            </a:solidFill>
          </a:ln>
        </c:spPr>
        <c:txPr>
          <a:bodyPr/>
          <a:lstStyle/>
          <a:p>
            <a:pPr>
              <a:defRPr sz="1200"/>
            </a:pPr>
            <a:endParaRPr lang="de-DE"/>
          </a:p>
        </c:txPr>
        <c:crossAx val="130600320"/>
        <c:crosses val="autoZero"/>
        <c:auto val="1"/>
        <c:lblAlgn val="ctr"/>
        <c:lblOffset val="100"/>
        <c:noMultiLvlLbl val="0"/>
      </c:catAx>
      <c:valAx>
        <c:axId val="130600320"/>
        <c:scaling>
          <c:orientation val="minMax"/>
          <c:max val="9"/>
          <c:min val="0"/>
        </c:scaling>
        <c:delete val="0"/>
        <c:axPos val="l"/>
        <c:majorGridlines>
          <c:spPr>
            <a:ln w="6350" cmpd="tri">
              <a:solidFill>
                <a:schemeClr val="accent4"/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de-DE"/>
          </a:p>
        </c:txPr>
        <c:crossAx val="130598784"/>
        <c:crosses val="autoZero"/>
        <c:crossBetween val="between"/>
        <c:minorUnit val="1"/>
      </c:valAx>
    </c:plotArea>
    <c:legend>
      <c:legendPos val="r"/>
      <c:layout>
        <c:manualLayout>
          <c:xMode val="edge"/>
          <c:yMode val="edge"/>
          <c:x val="8.1892164010775401E-3"/>
          <c:y val="0.91584429431449399"/>
          <c:w val="0.99181074418241844"/>
          <c:h val="6.3919347756461686E-2"/>
        </c:manualLayout>
      </c:layout>
      <c:overlay val="0"/>
      <c:txPr>
        <a:bodyPr/>
        <a:lstStyle/>
        <a:p>
          <a:pPr>
            <a:defRPr sz="1100"/>
          </a:pPr>
          <a:endParaRPr lang="de-DE"/>
        </a:p>
      </c:txPr>
    </c:legend>
    <c:plotVisOnly val="1"/>
    <c:dispBlanksAs val="gap"/>
    <c:showDLblsOverMax val="0"/>
  </c:chart>
  <c:txPr>
    <a:bodyPr/>
    <a:lstStyle/>
    <a:p>
      <a:pPr>
        <a:defRPr sz="800"/>
      </a:pPr>
      <a:endParaRPr lang="de-D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3.0935815733614858E-2"/>
          <c:y val="4.7791546652901716E-2"/>
          <c:w val="0.91746616669191861"/>
          <c:h val="0.95048097714439406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Tabelle1!$B$1</c:f>
              <c:strCache>
                <c:ptCount val="1"/>
                <c:pt idx="0">
                  <c:v>Stromverbrauch/EW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38100">
                <a:noFill/>
                <a:prstDash val="dash"/>
              </a:ln>
            </c:spPr>
            <c:extLst>
              <c:ext xmlns:c16="http://schemas.microsoft.com/office/drawing/2014/chart" uri="{C3380CC4-5D6E-409C-BE32-E72D297353CC}">
                <c16:uniqueId val="{00000001-3DF1-4A16-9818-B7045A13FD62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 w="38100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3DF1-4A16-9818-B7045A13FD62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 w="38100">
                <a:noFill/>
                <a:prstDash val="dash"/>
              </a:ln>
            </c:spPr>
            <c:extLst>
              <c:ext xmlns:c16="http://schemas.microsoft.com/office/drawing/2014/chart" uri="{C3380CC4-5D6E-409C-BE32-E72D297353CC}">
                <c16:uniqueId val="{00000005-3DF1-4A16-9818-B7045A13FD62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ln w="38100">
                <a:noFill/>
                <a:prstDash val="dash"/>
              </a:ln>
            </c:spPr>
            <c:extLst>
              <c:ext xmlns:c16="http://schemas.microsoft.com/office/drawing/2014/chart" uri="{C3380CC4-5D6E-409C-BE32-E72D297353CC}">
                <c16:uniqueId val="{00000007-3DF1-4A16-9818-B7045A13FD62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9-3DF1-4A16-9818-B7045A13FD62}"/>
              </c:ext>
            </c:extLst>
          </c:dPt>
          <c:cat>
            <c:numRef>
              <c:f>Tabelle1!$A$2:$A$10</c:f>
              <c:numCache>
                <c:formatCode>General</c:formatCode>
                <c:ptCount val="9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</c:numCache>
            </c:numRef>
          </c:cat>
          <c:val>
            <c:numRef>
              <c:f>Tabelle1!$B$2:$B$10</c:f>
              <c:numCache>
                <c:formatCode>#,##0</c:formatCode>
                <c:ptCount val="9"/>
                <c:pt idx="0">
                  <c:v>12224400</c:v>
                </c:pt>
                <c:pt idx="1">
                  <c:v>22860648</c:v>
                </c:pt>
                <c:pt idx="2">
                  <c:v>40386774.25</c:v>
                </c:pt>
                <c:pt idx="3">
                  <c:v>98177121.114999995</c:v>
                </c:pt>
                <c:pt idx="4">
                  <c:v>149321933.71499997</c:v>
                </c:pt>
                <c:pt idx="5">
                  <c:v>151367240.80739999</c:v>
                </c:pt>
                <c:pt idx="6">
                  <c:v>205991456.40395457</c:v>
                </c:pt>
                <c:pt idx="7">
                  <c:v>205991456.40395457</c:v>
                </c:pt>
                <c:pt idx="8" formatCode="General">
                  <c:v>209652195.40395457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DF1-4A16-9818-B7045A13FD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141981568"/>
        <c:axId val="141983104"/>
      </c:barChart>
      <c:catAx>
        <c:axId val="14198156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41983104"/>
        <c:crosses val="autoZero"/>
        <c:auto val="1"/>
        <c:lblAlgn val="ctr"/>
        <c:lblOffset val="100"/>
        <c:noMultiLvlLbl val="0"/>
      </c:catAx>
      <c:valAx>
        <c:axId val="141983104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#,##0" sourceLinked="1"/>
        <c:majorTickMark val="none"/>
        <c:minorTickMark val="none"/>
        <c:tickLblPos val="nextTo"/>
        <c:crossAx val="141981568"/>
        <c:crosses val="autoZero"/>
        <c:crossBetween val="between"/>
      </c:valAx>
    </c:plotArea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09E516-2A6F-40BA-B8F2-BDEF7A737AA8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3319D9EB-FE4C-4713-9308-25C7851E9C11}">
      <dgm:prSet phldrT="[Text]"/>
      <dgm:spPr/>
      <dgm:t>
        <a:bodyPr/>
        <a:lstStyle/>
        <a:p>
          <a:r>
            <a:rPr lang="de-DE" dirty="0" smtClean="0"/>
            <a:t>Stellungnahmen Dritter</a:t>
          </a:r>
          <a:br>
            <a:rPr lang="de-DE" dirty="0" smtClean="0"/>
          </a:br>
          <a:r>
            <a:rPr lang="de-DE" dirty="0" smtClean="0"/>
            <a:t>(Mai 2020)</a:t>
          </a:r>
          <a:endParaRPr lang="de-DE" dirty="0"/>
        </a:p>
      </dgm:t>
    </dgm:pt>
    <dgm:pt modelId="{E61731AE-BE72-4CA6-916E-2F3F0F1C6E4E}" type="parTrans" cxnId="{D5D14B22-6B04-47BC-8556-9A49B7C3E7DE}">
      <dgm:prSet/>
      <dgm:spPr/>
      <dgm:t>
        <a:bodyPr/>
        <a:lstStyle/>
        <a:p>
          <a:endParaRPr lang="de-DE"/>
        </a:p>
      </dgm:t>
    </dgm:pt>
    <dgm:pt modelId="{D3E85680-C0E8-4C65-8B84-328238397B92}" type="sibTrans" cxnId="{D5D14B22-6B04-47BC-8556-9A49B7C3E7DE}">
      <dgm:prSet/>
      <dgm:spPr/>
      <dgm:t>
        <a:bodyPr/>
        <a:lstStyle/>
        <a:p>
          <a:endParaRPr lang="de-DE"/>
        </a:p>
      </dgm:t>
    </dgm:pt>
    <dgm:pt modelId="{9BBE01EE-8165-41D4-8C2F-911A7F80AA4E}">
      <dgm:prSet phldrT="[Text]"/>
      <dgm:spPr/>
      <dgm:t>
        <a:bodyPr/>
        <a:lstStyle/>
        <a:p>
          <a:r>
            <a:rPr lang="de-DE" dirty="0" smtClean="0"/>
            <a:t>Institutionenbeteiligung</a:t>
          </a:r>
          <a:br>
            <a:rPr lang="de-DE" dirty="0" smtClean="0"/>
          </a:br>
          <a:r>
            <a:rPr lang="de-DE" dirty="0" smtClean="0"/>
            <a:t>(Mai 2020)</a:t>
          </a:r>
          <a:endParaRPr lang="de-DE" dirty="0"/>
        </a:p>
      </dgm:t>
    </dgm:pt>
    <dgm:pt modelId="{23EDABEF-FFD7-4E18-8AA5-ECB60A4E09F4}" type="parTrans" cxnId="{22E97B53-FF7B-40FE-8B73-C0A519B1F005}">
      <dgm:prSet/>
      <dgm:spPr/>
      <dgm:t>
        <a:bodyPr/>
        <a:lstStyle/>
        <a:p>
          <a:endParaRPr lang="de-DE"/>
        </a:p>
      </dgm:t>
    </dgm:pt>
    <dgm:pt modelId="{40B1DABF-25EF-4DCE-BDB4-FDFF045A43E3}" type="sibTrans" cxnId="{22E97B53-FF7B-40FE-8B73-C0A519B1F005}">
      <dgm:prSet/>
      <dgm:spPr/>
      <dgm:t>
        <a:bodyPr/>
        <a:lstStyle/>
        <a:p>
          <a:endParaRPr lang="de-DE"/>
        </a:p>
      </dgm:t>
    </dgm:pt>
    <dgm:pt modelId="{9D496DA7-2445-4EAC-8A9E-B94744920BC7}">
      <dgm:prSet phldrT="[Text]"/>
      <dgm:spPr/>
      <dgm:t>
        <a:bodyPr/>
        <a:lstStyle/>
        <a:p>
          <a:r>
            <a:rPr lang="de-DE" dirty="0" smtClean="0"/>
            <a:t>Einwohnerversammlung</a:t>
          </a:r>
          <a:br>
            <a:rPr lang="de-DE" dirty="0" smtClean="0"/>
          </a:br>
          <a:r>
            <a:rPr lang="de-DE" dirty="0" smtClean="0"/>
            <a:t>(März 2020)</a:t>
          </a:r>
          <a:endParaRPr lang="de-DE" dirty="0"/>
        </a:p>
      </dgm:t>
    </dgm:pt>
    <dgm:pt modelId="{2A54E847-6FC9-42BC-BA5E-ABF9FB2FB7E8}" type="parTrans" cxnId="{EFBAF34E-C854-454D-AEC5-272DE3FE1AF2}">
      <dgm:prSet/>
      <dgm:spPr/>
      <dgm:t>
        <a:bodyPr/>
        <a:lstStyle/>
        <a:p>
          <a:endParaRPr lang="de-DE"/>
        </a:p>
      </dgm:t>
    </dgm:pt>
    <dgm:pt modelId="{282D1A55-1212-4095-B397-4B1E40C0107B}" type="sibTrans" cxnId="{EFBAF34E-C854-454D-AEC5-272DE3FE1AF2}">
      <dgm:prSet/>
      <dgm:spPr/>
      <dgm:t>
        <a:bodyPr/>
        <a:lstStyle/>
        <a:p>
          <a:endParaRPr lang="de-DE"/>
        </a:p>
      </dgm:t>
    </dgm:pt>
    <dgm:pt modelId="{C8DD9489-F920-4759-8989-2C13807C2BEC}">
      <dgm:prSet phldrT="[Text]"/>
      <dgm:spPr/>
      <dgm:t>
        <a:bodyPr/>
        <a:lstStyle/>
        <a:p>
          <a:r>
            <a:rPr lang="de-DE" dirty="0" smtClean="0"/>
            <a:t>Stimmungsabfrage der Einwohnerschaft</a:t>
          </a:r>
          <a:br>
            <a:rPr lang="de-DE" dirty="0" smtClean="0"/>
          </a:br>
          <a:r>
            <a:rPr lang="de-DE" dirty="0" smtClean="0"/>
            <a:t>(März 2020)</a:t>
          </a:r>
          <a:endParaRPr lang="de-DE" dirty="0"/>
        </a:p>
      </dgm:t>
    </dgm:pt>
    <dgm:pt modelId="{235EAAD2-F412-4144-AB82-2D101F5EBCEE}" type="parTrans" cxnId="{9E0E9E6B-6B4C-40BF-9744-D59FDDDC0CF2}">
      <dgm:prSet/>
      <dgm:spPr/>
      <dgm:t>
        <a:bodyPr/>
        <a:lstStyle/>
        <a:p>
          <a:endParaRPr lang="de-DE"/>
        </a:p>
      </dgm:t>
    </dgm:pt>
    <dgm:pt modelId="{07CD3BBA-1BF7-425F-84D7-60243FF3853A}" type="sibTrans" cxnId="{9E0E9E6B-6B4C-40BF-9744-D59FDDDC0CF2}">
      <dgm:prSet/>
      <dgm:spPr/>
      <dgm:t>
        <a:bodyPr/>
        <a:lstStyle/>
        <a:p>
          <a:endParaRPr lang="de-DE"/>
        </a:p>
      </dgm:t>
    </dgm:pt>
    <dgm:pt modelId="{0ECA3AFF-75AE-451D-8B8E-F20FE606263F}">
      <dgm:prSet phldrT="[Text]"/>
      <dgm:spPr/>
      <dgm:t>
        <a:bodyPr/>
        <a:lstStyle/>
        <a:p>
          <a:r>
            <a:rPr lang="de-DE" dirty="0" smtClean="0"/>
            <a:t>Digitaler Workshop für Expertinnen und Experten</a:t>
          </a:r>
          <a:br>
            <a:rPr lang="de-DE" dirty="0" smtClean="0"/>
          </a:br>
          <a:r>
            <a:rPr lang="de-DE" dirty="0" smtClean="0"/>
            <a:t>(Juli 2020)</a:t>
          </a:r>
          <a:endParaRPr lang="de-DE" dirty="0"/>
        </a:p>
      </dgm:t>
    </dgm:pt>
    <dgm:pt modelId="{E16687EE-2E9F-435D-8A5C-65784ED66A66}" type="parTrans" cxnId="{8701B5C9-4AC9-47C6-96F4-B9AB5DAECCDD}">
      <dgm:prSet/>
      <dgm:spPr/>
      <dgm:t>
        <a:bodyPr/>
        <a:lstStyle/>
        <a:p>
          <a:endParaRPr lang="de-DE"/>
        </a:p>
      </dgm:t>
    </dgm:pt>
    <dgm:pt modelId="{68485A41-32EE-4A43-8B95-FFFE18BB42B5}" type="sibTrans" cxnId="{8701B5C9-4AC9-47C6-96F4-B9AB5DAECCDD}">
      <dgm:prSet/>
      <dgm:spPr/>
      <dgm:t>
        <a:bodyPr/>
        <a:lstStyle/>
        <a:p>
          <a:endParaRPr lang="de-DE"/>
        </a:p>
      </dgm:t>
    </dgm:pt>
    <dgm:pt modelId="{D2203155-60BC-46DD-BCC6-3B6E1FF0FA36}">
      <dgm:prSet phldrT="[Text]"/>
      <dgm:spPr/>
      <dgm:t>
        <a:bodyPr/>
        <a:lstStyle/>
        <a:p>
          <a:r>
            <a:rPr lang="de-DE" dirty="0" smtClean="0"/>
            <a:t>Repräsentative Online-Umfrage</a:t>
          </a:r>
          <a:br>
            <a:rPr lang="de-DE" dirty="0" smtClean="0"/>
          </a:br>
          <a:r>
            <a:rPr lang="de-DE" dirty="0" smtClean="0"/>
            <a:t>(Juli 2020)</a:t>
          </a:r>
          <a:endParaRPr lang="de-DE" dirty="0"/>
        </a:p>
      </dgm:t>
    </dgm:pt>
    <dgm:pt modelId="{1633C23C-7695-4DE5-A71F-D7606002D399}" type="parTrans" cxnId="{5DB1A1B0-D197-4D76-890C-40578460C96E}">
      <dgm:prSet/>
      <dgm:spPr/>
      <dgm:t>
        <a:bodyPr/>
        <a:lstStyle/>
        <a:p>
          <a:endParaRPr lang="de-DE"/>
        </a:p>
      </dgm:t>
    </dgm:pt>
    <dgm:pt modelId="{31FF25E9-4B57-4CF9-972A-2344CDCB6B4B}" type="sibTrans" cxnId="{5DB1A1B0-D197-4D76-890C-40578460C96E}">
      <dgm:prSet/>
      <dgm:spPr/>
      <dgm:t>
        <a:bodyPr/>
        <a:lstStyle/>
        <a:p>
          <a:endParaRPr lang="de-DE"/>
        </a:p>
      </dgm:t>
    </dgm:pt>
    <dgm:pt modelId="{D99D6D8D-D35A-4CBA-9981-EA28DFCEB59A}" type="pres">
      <dgm:prSet presAssocID="{1209E516-2A6F-40BA-B8F2-BDEF7A737AA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51351412-AA60-4234-9125-8CB4E93E12F6}" type="pres">
      <dgm:prSet presAssocID="{9D496DA7-2445-4EAC-8A9E-B94744920BC7}" presName="node" presStyleLbl="node1" presStyleIdx="0" presStyleCnt="6" custLinFactNeighborX="-14500" custLinFactNeighborY="2467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908B37B-4669-42E5-8C88-B179627F031A}" type="pres">
      <dgm:prSet presAssocID="{282D1A55-1212-4095-B397-4B1E40C0107B}" presName="sibTrans" presStyleCnt="0"/>
      <dgm:spPr/>
    </dgm:pt>
    <dgm:pt modelId="{15B94BDD-ED9B-43AB-BB15-BABCFA91045A}" type="pres">
      <dgm:prSet presAssocID="{C8DD9489-F920-4759-8989-2C13807C2BEC}" presName="node" presStyleLbl="node1" presStyleIdx="1" presStyleCnt="6" custLinFactNeighborX="0" custLinFactNeighborY="357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66C20DF-66D9-45E0-940C-0A85E6D3A08D}" type="pres">
      <dgm:prSet presAssocID="{07CD3BBA-1BF7-425F-84D7-60243FF3853A}" presName="sibTrans" presStyleCnt="0"/>
      <dgm:spPr/>
    </dgm:pt>
    <dgm:pt modelId="{2CE52D3A-8D22-418A-8497-85D8DF41CA62}" type="pres">
      <dgm:prSet presAssocID="{9BBE01EE-8165-41D4-8C2F-911A7F80AA4E}" presName="node" presStyleLbl="node1" presStyleIdx="2" presStyleCnt="6" custLinFactNeighborX="7941" custLinFactNeighborY="248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2865845-A1EE-4A14-8B9E-79BF62206E02}" type="pres">
      <dgm:prSet presAssocID="{40B1DABF-25EF-4DCE-BDB4-FDFF045A43E3}" presName="sibTrans" presStyleCnt="0"/>
      <dgm:spPr/>
    </dgm:pt>
    <dgm:pt modelId="{D3A3A24A-0C12-4D95-B116-794758AEC4B6}" type="pres">
      <dgm:prSet presAssocID="{3319D9EB-FE4C-4713-9308-25C7851E9C11}" presName="node" presStyleLbl="node1" presStyleIdx="3" presStyleCnt="6" custLinFactNeighborX="-14500" custLinFactNeighborY="-639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803A581-DD0C-4666-8CD4-D7F728F84430}" type="pres">
      <dgm:prSet presAssocID="{D3E85680-C0E8-4C65-8B84-328238397B92}" presName="sibTrans" presStyleCnt="0"/>
      <dgm:spPr/>
    </dgm:pt>
    <dgm:pt modelId="{CD8A2C4F-AD20-4FCC-887C-71B032458B16}" type="pres">
      <dgm:prSet presAssocID="{0ECA3AFF-75AE-451D-8B8E-F20FE606263F}" presName="node" presStyleLbl="node1" presStyleIdx="4" presStyleCnt="6" custLinFactNeighborX="0" custLinFactNeighborY="-639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BEF2D26-873C-45D3-A0B1-DE4014A7B09E}" type="pres">
      <dgm:prSet presAssocID="{68485A41-32EE-4A43-8B95-FFFE18BB42B5}" presName="sibTrans" presStyleCnt="0"/>
      <dgm:spPr/>
    </dgm:pt>
    <dgm:pt modelId="{99B61234-7E4D-45D3-82CC-8A95951478D7}" type="pres">
      <dgm:prSet presAssocID="{D2203155-60BC-46DD-BCC6-3B6E1FF0FA36}" presName="node" presStyleLbl="node1" presStyleIdx="5" presStyleCnt="6" custLinFactNeighborY="-495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0587A27D-7A5D-4814-A313-31FFD06C5CE3}" type="presOf" srcId="{1209E516-2A6F-40BA-B8F2-BDEF7A737AA8}" destId="{D99D6D8D-D35A-4CBA-9981-EA28DFCEB59A}" srcOrd="0" destOrd="0" presId="urn:microsoft.com/office/officeart/2005/8/layout/default"/>
    <dgm:cxn modelId="{1E685A5A-A25C-4301-8BE8-9084D08E8145}" type="presOf" srcId="{D2203155-60BC-46DD-BCC6-3B6E1FF0FA36}" destId="{99B61234-7E4D-45D3-82CC-8A95951478D7}" srcOrd="0" destOrd="0" presId="urn:microsoft.com/office/officeart/2005/8/layout/default"/>
    <dgm:cxn modelId="{9E0E9E6B-6B4C-40BF-9744-D59FDDDC0CF2}" srcId="{1209E516-2A6F-40BA-B8F2-BDEF7A737AA8}" destId="{C8DD9489-F920-4759-8989-2C13807C2BEC}" srcOrd="1" destOrd="0" parTransId="{235EAAD2-F412-4144-AB82-2D101F5EBCEE}" sibTransId="{07CD3BBA-1BF7-425F-84D7-60243FF3853A}"/>
    <dgm:cxn modelId="{D12B7F51-261E-4DB8-9975-DC5658055A4B}" type="presOf" srcId="{0ECA3AFF-75AE-451D-8B8E-F20FE606263F}" destId="{CD8A2C4F-AD20-4FCC-887C-71B032458B16}" srcOrd="0" destOrd="0" presId="urn:microsoft.com/office/officeart/2005/8/layout/default"/>
    <dgm:cxn modelId="{D5D14B22-6B04-47BC-8556-9A49B7C3E7DE}" srcId="{1209E516-2A6F-40BA-B8F2-BDEF7A737AA8}" destId="{3319D9EB-FE4C-4713-9308-25C7851E9C11}" srcOrd="3" destOrd="0" parTransId="{E61731AE-BE72-4CA6-916E-2F3F0F1C6E4E}" sibTransId="{D3E85680-C0E8-4C65-8B84-328238397B92}"/>
    <dgm:cxn modelId="{8701B5C9-4AC9-47C6-96F4-B9AB5DAECCDD}" srcId="{1209E516-2A6F-40BA-B8F2-BDEF7A737AA8}" destId="{0ECA3AFF-75AE-451D-8B8E-F20FE606263F}" srcOrd="4" destOrd="0" parTransId="{E16687EE-2E9F-435D-8A5C-65784ED66A66}" sibTransId="{68485A41-32EE-4A43-8B95-FFFE18BB42B5}"/>
    <dgm:cxn modelId="{EFBAF34E-C854-454D-AEC5-272DE3FE1AF2}" srcId="{1209E516-2A6F-40BA-B8F2-BDEF7A737AA8}" destId="{9D496DA7-2445-4EAC-8A9E-B94744920BC7}" srcOrd="0" destOrd="0" parTransId="{2A54E847-6FC9-42BC-BA5E-ABF9FB2FB7E8}" sibTransId="{282D1A55-1212-4095-B397-4B1E40C0107B}"/>
    <dgm:cxn modelId="{BA1A6FA8-93BB-481F-B565-1278C535DF16}" type="presOf" srcId="{9D496DA7-2445-4EAC-8A9E-B94744920BC7}" destId="{51351412-AA60-4234-9125-8CB4E93E12F6}" srcOrd="0" destOrd="0" presId="urn:microsoft.com/office/officeart/2005/8/layout/default"/>
    <dgm:cxn modelId="{22E97B53-FF7B-40FE-8B73-C0A519B1F005}" srcId="{1209E516-2A6F-40BA-B8F2-BDEF7A737AA8}" destId="{9BBE01EE-8165-41D4-8C2F-911A7F80AA4E}" srcOrd="2" destOrd="0" parTransId="{23EDABEF-FFD7-4E18-8AA5-ECB60A4E09F4}" sibTransId="{40B1DABF-25EF-4DCE-BDB4-FDFF045A43E3}"/>
    <dgm:cxn modelId="{BF72DFFE-0B1D-4A11-9485-4884ECF4D696}" type="presOf" srcId="{9BBE01EE-8165-41D4-8C2F-911A7F80AA4E}" destId="{2CE52D3A-8D22-418A-8497-85D8DF41CA62}" srcOrd="0" destOrd="0" presId="urn:microsoft.com/office/officeart/2005/8/layout/default"/>
    <dgm:cxn modelId="{F8A49469-33A4-418B-B68A-609EDB87718A}" type="presOf" srcId="{C8DD9489-F920-4759-8989-2C13807C2BEC}" destId="{15B94BDD-ED9B-43AB-BB15-BABCFA91045A}" srcOrd="0" destOrd="0" presId="urn:microsoft.com/office/officeart/2005/8/layout/default"/>
    <dgm:cxn modelId="{5DB1A1B0-D197-4D76-890C-40578460C96E}" srcId="{1209E516-2A6F-40BA-B8F2-BDEF7A737AA8}" destId="{D2203155-60BC-46DD-BCC6-3B6E1FF0FA36}" srcOrd="5" destOrd="0" parTransId="{1633C23C-7695-4DE5-A71F-D7606002D399}" sibTransId="{31FF25E9-4B57-4CF9-972A-2344CDCB6B4B}"/>
    <dgm:cxn modelId="{2AE7741B-21D1-4C21-8784-047592C5736C}" type="presOf" srcId="{3319D9EB-FE4C-4713-9308-25C7851E9C11}" destId="{D3A3A24A-0C12-4D95-B116-794758AEC4B6}" srcOrd="0" destOrd="0" presId="urn:microsoft.com/office/officeart/2005/8/layout/default"/>
    <dgm:cxn modelId="{899FDE9C-212B-4D22-BF45-016E8C3E68D2}" type="presParOf" srcId="{D99D6D8D-D35A-4CBA-9981-EA28DFCEB59A}" destId="{51351412-AA60-4234-9125-8CB4E93E12F6}" srcOrd="0" destOrd="0" presId="urn:microsoft.com/office/officeart/2005/8/layout/default"/>
    <dgm:cxn modelId="{0785BAFF-5F94-43DB-AE33-EB0F793DF3BB}" type="presParOf" srcId="{D99D6D8D-D35A-4CBA-9981-EA28DFCEB59A}" destId="{E908B37B-4669-42E5-8C88-B179627F031A}" srcOrd="1" destOrd="0" presId="urn:microsoft.com/office/officeart/2005/8/layout/default"/>
    <dgm:cxn modelId="{F68DC91F-DE01-4608-AF19-7294F0F8D1C6}" type="presParOf" srcId="{D99D6D8D-D35A-4CBA-9981-EA28DFCEB59A}" destId="{15B94BDD-ED9B-43AB-BB15-BABCFA91045A}" srcOrd="2" destOrd="0" presId="urn:microsoft.com/office/officeart/2005/8/layout/default"/>
    <dgm:cxn modelId="{1304B251-787E-46D4-86AC-8214531F0B6B}" type="presParOf" srcId="{D99D6D8D-D35A-4CBA-9981-EA28DFCEB59A}" destId="{766C20DF-66D9-45E0-940C-0A85E6D3A08D}" srcOrd="3" destOrd="0" presId="urn:microsoft.com/office/officeart/2005/8/layout/default"/>
    <dgm:cxn modelId="{0DBC7E15-9137-4B67-AFA4-7C450A2CEDA1}" type="presParOf" srcId="{D99D6D8D-D35A-4CBA-9981-EA28DFCEB59A}" destId="{2CE52D3A-8D22-418A-8497-85D8DF41CA62}" srcOrd="4" destOrd="0" presId="urn:microsoft.com/office/officeart/2005/8/layout/default"/>
    <dgm:cxn modelId="{29DD4E35-DD3C-4900-96F7-779631D79852}" type="presParOf" srcId="{D99D6D8D-D35A-4CBA-9981-EA28DFCEB59A}" destId="{F2865845-A1EE-4A14-8B9E-79BF62206E02}" srcOrd="5" destOrd="0" presId="urn:microsoft.com/office/officeart/2005/8/layout/default"/>
    <dgm:cxn modelId="{4EF69F40-F07E-471D-89B6-8327E52CC58E}" type="presParOf" srcId="{D99D6D8D-D35A-4CBA-9981-EA28DFCEB59A}" destId="{D3A3A24A-0C12-4D95-B116-794758AEC4B6}" srcOrd="6" destOrd="0" presId="urn:microsoft.com/office/officeart/2005/8/layout/default"/>
    <dgm:cxn modelId="{8989AB2F-E89A-4ADE-B0A5-0DD461031275}" type="presParOf" srcId="{D99D6D8D-D35A-4CBA-9981-EA28DFCEB59A}" destId="{D803A581-DD0C-4666-8CD4-D7F728F84430}" srcOrd="7" destOrd="0" presId="urn:microsoft.com/office/officeart/2005/8/layout/default"/>
    <dgm:cxn modelId="{428DA8DA-A5C7-4050-9954-D63AE430AC11}" type="presParOf" srcId="{D99D6D8D-D35A-4CBA-9981-EA28DFCEB59A}" destId="{CD8A2C4F-AD20-4FCC-887C-71B032458B16}" srcOrd="8" destOrd="0" presId="urn:microsoft.com/office/officeart/2005/8/layout/default"/>
    <dgm:cxn modelId="{B180A1E8-AFC8-4588-92B4-6E2A376B6FFF}" type="presParOf" srcId="{D99D6D8D-D35A-4CBA-9981-EA28DFCEB59A}" destId="{FBEF2D26-873C-45D3-A0B1-DE4014A7B09E}" srcOrd="9" destOrd="0" presId="urn:microsoft.com/office/officeart/2005/8/layout/default"/>
    <dgm:cxn modelId="{5FB29531-73C0-4AC2-AEFF-F77A00C5B259}" type="presParOf" srcId="{D99D6D8D-D35A-4CBA-9981-EA28DFCEB59A}" destId="{99B61234-7E4D-45D3-82CC-8A95951478D7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209E516-2A6F-40BA-B8F2-BDEF7A737AA8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80D91D95-CF5C-4730-8378-CAF0DCFBF52F}">
      <dgm:prSet phldrT="[Text]" custT="1"/>
      <dgm:spPr/>
      <dgm:t>
        <a:bodyPr/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de-DE" sz="2000" dirty="0" smtClean="0"/>
            <a:t>Gemeinderats-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de-DE" sz="2000" dirty="0" smtClean="0"/>
            <a:t>Workshop </a:t>
          </a:r>
          <a:br>
            <a:rPr lang="de-DE" sz="2000" dirty="0" smtClean="0"/>
          </a:br>
          <a:r>
            <a:rPr lang="de-DE" sz="2000" dirty="0" smtClean="0"/>
            <a:t>(September 2020)</a:t>
          </a:r>
        </a:p>
        <a:p>
          <a:pPr lvl="0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2000" dirty="0"/>
        </a:p>
      </dgm:t>
    </dgm:pt>
    <dgm:pt modelId="{5ED78D0C-F536-43FD-B91C-80DF6550AEA3}" type="parTrans" cxnId="{68CF655E-CB8E-45F5-83B3-ECB6CAA0EBE3}">
      <dgm:prSet/>
      <dgm:spPr/>
      <dgm:t>
        <a:bodyPr/>
        <a:lstStyle/>
        <a:p>
          <a:endParaRPr lang="de-DE"/>
        </a:p>
      </dgm:t>
    </dgm:pt>
    <dgm:pt modelId="{E09FCC01-201C-430F-A196-8ED675CE2954}" type="sibTrans" cxnId="{68CF655E-CB8E-45F5-83B3-ECB6CAA0EBE3}">
      <dgm:prSet/>
      <dgm:spPr/>
      <dgm:t>
        <a:bodyPr/>
        <a:lstStyle/>
        <a:p>
          <a:endParaRPr lang="de-DE"/>
        </a:p>
      </dgm:t>
    </dgm:pt>
    <dgm:pt modelId="{5C79C82E-EC75-4670-9C2C-1DCB5C53D66D}">
      <dgm:prSet phldrT="[Text]" custT="1"/>
      <dgm:spPr/>
      <dgm:t>
        <a:bodyPr/>
        <a:lstStyle/>
        <a:p>
          <a:r>
            <a:rPr lang="de-DE" sz="2000" dirty="0" smtClean="0"/>
            <a:t>Veranstaltung mit den TN des Tübinger Klimapaktes</a:t>
          </a:r>
          <a:br>
            <a:rPr lang="de-DE" sz="2000" dirty="0" smtClean="0"/>
          </a:br>
          <a:r>
            <a:rPr lang="de-DE" sz="2000" dirty="0" smtClean="0"/>
            <a:t>(November 2020)</a:t>
          </a:r>
          <a:endParaRPr lang="de-DE" sz="2000" dirty="0"/>
        </a:p>
      </dgm:t>
    </dgm:pt>
    <dgm:pt modelId="{AE58A000-07D9-49E1-B7C5-76E676853934}" type="parTrans" cxnId="{6283A6E1-2BEE-44D2-A5B1-490EB12A0990}">
      <dgm:prSet/>
      <dgm:spPr/>
      <dgm:t>
        <a:bodyPr/>
        <a:lstStyle/>
        <a:p>
          <a:endParaRPr lang="de-DE"/>
        </a:p>
      </dgm:t>
    </dgm:pt>
    <dgm:pt modelId="{71923018-2F22-4BBF-B175-4F9470386815}" type="sibTrans" cxnId="{6283A6E1-2BEE-44D2-A5B1-490EB12A0990}">
      <dgm:prSet/>
      <dgm:spPr/>
      <dgm:t>
        <a:bodyPr/>
        <a:lstStyle/>
        <a:p>
          <a:endParaRPr lang="de-DE"/>
        </a:p>
      </dgm:t>
    </dgm:pt>
    <dgm:pt modelId="{DE9747AA-8AAA-44DC-A9F0-866AEE0A7204}">
      <dgm:prSet phldrT="[Text]" custT="1"/>
      <dgm:spPr/>
      <dgm:t>
        <a:bodyPr/>
        <a:lstStyle/>
        <a:p>
          <a:r>
            <a:rPr lang="de-DE" sz="2000" dirty="0" smtClean="0"/>
            <a:t>Öffentliche </a:t>
          </a:r>
          <a:r>
            <a:rPr lang="de-DE" sz="2000" dirty="0" err="1" smtClean="0"/>
            <a:t>Informationsveran-staltung</a:t>
          </a:r>
          <a:r>
            <a:rPr lang="de-DE" sz="2000" dirty="0" smtClean="0"/>
            <a:t> </a:t>
          </a:r>
          <a:br>
            <a:rPr lang="de-DE" sz="2000" dirty="0" smtClean="0"/>
          </a:br>
          <a:r>
            <a:rPr lang="de-DE" sz="2000" dirty="0" smtClean="0"/>
            <a:t>(Oktober 2020)</a:t>
          </a:r>
          <a:endParaRPr lang="de-DE" sz="2000" dirty="0"/>
        </a:p>
      </dgm:t>
    </dgm:pt>
    <dgm:pt modelId="{34C4DD69-2F8A-4C36-BA3E-9004B7875528}" type="parTrans" cxnId="{6213616E-432D-45D1-9617-C754B5484995}">
      <dgm:prSet/>
      <dgm:spPr/>
      <dgm:t>
        <a:bodyPr/>
        <a:lstStyle/>
        <a:p>
          <a:endParaRPr lang="de-DE"/>
        </a:p>
      </dgm:t>
    </dgm:pt>
    <dgm:pt modelId="{3C40DE99-7F24-4D03-AEEE-469922EFF500}" type="sibTrans" cxnId="{6213616E-432D-45D1-9617-C754B5484995}">
      <dgm:prSet/>
      <dgm:spPr/>
      <dgm:t>
        <a:bodyPr/>
        <a:lstStyle/>
        <a:p>
          <a:endParaRPr lang="de-DE"/>
        </a:p>
      </dgm:t>
    </dgm:pt>
    <dgm:pt modelId="{D2203155-60BC-46DD-BCC6-3B6E1FF0FA36}">
      <dgm:prSet phldrT="[Text]" custT="1"/>
      <dgm:spPr/>
      <dgm:t>
        <a:bodyPr/>
        <a:lstStyle/>
        <a:p>
          <a:r>
            <a:rPr lang="de-DE" sz="2000" dirty="0" smtClean="0"/>
            <a:t>Austausch mit den Umwelt- und Natur-schutz-Gruppierungen </a:t>
          </a:r>
          <a:br>
            <a:rPr lang="de-DE" sz="2000" dirty="0" smtClean="0"/>
          </a:br>
          <a:r>
            <a:rPr lang="de-DE" sz="2000" dirty="0" smtClean="0"/>
            <a:t>(September 2020)</a:t>
          </a:r>
          <a:endParaRPr lang="de-DE" sz="2000" dirty="0"/>
        </a:p>
      </dgm:t>
    </dgm:pt>
    <dgm:pt modelId="{1633C23C-7695-4DE5-A71F-D7606002D399}" type="parTrans" cxnId="{5DB1A1B0-D197-4D76-890C-40578460C96E}">
      <dgm:prSet/>
      <dgm:spPr/>
      <dgm:t>
        <a:bodyPr/>
        <a:lstStyle/>
        <a:p>
          <a:endParaRPr lang="de-DE"/>
        </a:p>
      </dgm:t>
    </dgm:pt>
    <dgm:pt modelId="{31FF25E9-4B57-4CF9-972A-2344CDCB6B4B}" type="sibTrans" cxnId="{5DB1A1B0-D197-4D76-890C-40578460C96E}">
      <dgm:prSet/>
      <dgm:spPr/>
      <dgm:t>
        <a:bodyPr/>
        <a:lstStyle/>
        <a:p>
          <a:endParaRPr lang="de-DE"/>
        </a:p>
      </dgm:t>
    </dgm:pt>
    <dgm:pt modelId="{A2355458-8F50-4DE3-ADC6-21F238B2C326}">
      <dgm:prSet custT="1"/>
      <dgm:spPr/>
      <dgm:t>
        <a:bodyPr/>
        <a:lstStyle/>
        <a:p>
          <a:r>
            <a:rPr lang="de-DE" sz="2000" dirty="0" smtClean="0"/>
            <a:t>Workshop für Ein-</a:t>
          </a:r>
          <a:r>
            <a:rPr lang="de-DE" sz="2000" dirty="0" err="1" smtClean="0"/>
            <a:t>wohnerinnen</a:t>
          </a:r>
          <a:r>
            <a:rPr lang="de-DE" sz="2000" dirty="0" smtClean="0"/>
            <a:t> und Einwohner</a:t>
          </a:r>
          <a:br>
            <a:rPr lang="de-DE" sz="2000" dirty="0" smtClean="0"/>
          </a:br>
          <a:r>
            <a:rPr lang="de-DE" sz="2000" dirty="0" smtClean="0"/>
            <a:t>(Juli 2020)</a:t>
          </a:r>
          <a:endParaRPr lang="de-DE" sz="2000" dirty="0"/>
        </a:p>
      </dgm:t>
    </dgm:pt>
    <dgm:pt modelId="{49222E27-3488-4935-853A-7416D7FD2369}" type="parTrans" cxnId="{D9866432-FA89-47E2-925E-1EC1F845217F}">
      <dgm:prSet/>
      <dgm:spPr/>
      <dgm:t>
        <a:bodyPr/>
        <a:lstStyle/>
        <a:p>
          <a:endParaRPr lang="de-DE"/>
        </a:p>
      </dgm:t>
    </dgm:pt>
    <dgm:pt modelId="{942F4A6C-008A-4E4A-AA90-C2ED457BEB86}" type="sibTrans" cxnId="{D9866432-FA89-47E2-925E-1EC1F845217F}">
      <dgm:prSet/>
      <dgm:spPr/>
      <dgm:t>
        <a:bodyPr/>
        <a:lstStyle/>
        <a:p>
          <a:endParaRPr lang="de-DE"/>
        </a:p>
      </dgm:t>
    </dgm:pt>
    <dgm:pt modelId="{4303D118-AD43-45C1-86F6-F48141CCFC0D}">
      <dgm:prSet phldrT="[Text]" custT="1"/>
      <dgm:spPr/>
      <dgm:t>
        <a:bodyPr/>
        <a:lstStyle/>
        <a:p>
          <a:r>
            <a:rPr lang="de-DE" sz="2000" dirty="0" smtClean="0"/>
            <a:t>Ergänzungen möglich ….</a:t>
          </a:r>
          <a:endParaRPr lang="de-DE" sz="2000" dirty="0"/>
        </a:p>
      </dgm:t>
    </dgm:pt>
    <dgm:pt modelId="{9F750267-4410-46F6-916B-5A28C62A4FE5}" type="parTrans" cxnId="{0C8B1A06-F711-4D0E-9CE1-822B6B9DDB4C}">
      <dgm:prSet/>
      <dgm:spPr/>
      <dgm:t>
        <a:bodyPr/>
        <a:lstStyle/>
        <a:p>
          <a:endParaRPr lang="de-DE"/>
        </a:p>
      </dgm:t>
    </dgm:pt>
    <dgm:pt modelId="{99CBE3F1-EA58-47FA-B738-C60F1A2FD054}" type="sibTrans" cxnId="{0C8B1A06-F711-4D0E-9CE1-822B6B9DDB4C}">
      <dgm:prSet/>
      <dgm:spPr/>
      <dgm:t>
        <a:bodyPr/>
        <a:lstStyle/>
        <a:p>
          <a:endParaRPr lang="de-DE"/>
        </a:p>
      </dgm:t>
    </dgm:pt>
    <dgm:pt modelId="{D99D6D8D-D35A-4CBA-9981-EA28DFCEB59A}" type="pres">
      <dgm:prSet presAssocID="{1209E516-2A6F-40BA-B8F2-BDEF7A737AA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8642320D-DE97-46E9-854A-96DDCD5C6CF2}" type="pres">
      <dgm:prSet presAssocID="{A2355458-8F50-4DE3-ADC6-21F238B2C326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4B11323-5951-41BA-97BE-3044F73DFD80}" type="pres">
      <dgm:prSet presAssocID="{942F4A6C-008A-4E4A-AA90-C2ED457BEB86}" presName="sibTrans" presStyleCnt="0"/>
      <dgm:spPr/>
    </dgm:pt>
    <dgm:pt modelId="{D1D2CF40-2E9B-4778-9A86-1F86677AD975}" type="pres">
      <dgm:prSet presAssocID="{80D91D95-CF5C-4730-8378-CAF0DCFBF52F}" presName="node" presStyleLbl="node1" presStyleIdx="1" presStyleCnt="6" custLinFactNeighborX="-1090" custLinFactNeighborY="-327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B2DD34E-1E3B-4FC9-A4AC-222EF6FC5F54}" type="pres">
      <dgm:prSet presAssocID="{E09FCC01-201C-430F-A196-8ED675CE2954}" presName="sibTrans" presStyleCnt="0"/>
      <dgm:spPr/>
    </dgm:pt>
    <dgm:pt modelId="{99B61234-7E4D-45D3-82CC-8A95951478D7}" type="pres">
      <dgm:prSet presAssocID="{D2203155-60BC-46DD-BCC6-3B6E1FF0FA36}" presName="node" presStyleLbl="node1" presStyleIdx="2" presStyleCnt="6" custLinFactNeighborX="-3532" custLinFactNeighborY="-327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D3E958E-6337-4855-A944-436317B03901}" type="pres">
      <dgm:prSet presAssocID="{31FF25E9-4B57-4CF9-972A-2344CDCB6B4B}" presName="sibTrans" presStyleCnt="0"/>
      <dgm:spPr/>
    </dgm:pt>
    <dgm:pt modelId="{19805948-41A5-4067-9439-192F34AA6B7C}" type="pres">
      <dgm:prSet presAssocID="{5C79C82E-EC75-4670-9C2C-1DCB5C53D66D}" presName="node" presStyleLbl="node1" presStyleIdx="3" presStyleCnt="6" custLinFactX="8910" custLinFactNeighborX="100000" custLinFactNeighborY="-495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5FBAA9E-2DA7-40CB-BA7D-A14F6BA3FD1E}" type="pres">
      <dgm:prSet presAssocID="{71923018-2F22-4BBF-B175-4F9470386815}" presName="sibTrans" presStyleCnt="0"/>
      <dgm:spPr/>
    </dgm:pt>
    <dgm:pt modelId="{3EEC2541-91E1-4C8B-8C4C-6436A345969D}" type="pres">
      <dgm:prSet presAssocID="{DE9747AA-8AAA-44DC-A9F0-866AEE0A7204}" presName="node" presStyleLbl="node1" presStyleIdx="4" presStyleCnt="6" custLinFactX="-65323" custLinFactNeighborX="-100000" custLinFactNeighborY="-495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9F19D1B-703D-49D6-8145-84E64CA153A7}" type="pres">
      <dgm:prSet presAssocID="{3C40DE99-7F24-4D03-AEEE-469922EFF500}" presName="sibTrans" presStyleCnt="0"/>
      <dgm:spPr/>
    </dgm:pt>
    <dgm:pt modelId="{301DEE81-8D46-4476-955B-2FC3C7D71596}" type="pres">
      <dgm:prSet presAssocID="{4303D118-AD43-45C1-86F6-F48141CCFC0D}" presName="node" presStyleLbl="node1" presStyleIdx="5" presStyleCnt="6" custLinFactNeighborX="-3532" custLinFactNeighborY="-495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0587A27D-7A5D-4814-A313-31FFD06C5CE3}" type="presOf" srcId="{1209E516-2A6F-40BA-B8F2-BDEF7A737AA8}" destId="{D99D6D8D-D35A-4CBA-9981-EA28DFCEB59A}" srcOrd="0" destOrd="0" presId="urn:microsoft.com/office/officeart/2005/8/layout/default"/>
    <dgm:cxn modelId="{1E685A5A-A25C-4301-8BE8-9084D08E8145}" type="presOf" srcId="{D2203155-60BC-46DD-BCC6-3B6E1FF0FA36}" destId="{99B61234-7E4D-45D3-82CC-8A95951478D7}" srcOrd="0" destOrd="0" presId="urn:microsoft.com/office/officeart/2005/8/layout/default"/>
    <dgm:cxn modelId="{378A49D2-7833-4E2B-819F-0E44AFDBD0F5}" type="presOf" srcId="{5C79C82E-EC75-4670-9C2C-1DCB5C53D66D}" destId="{19805948-41A5-4067-9439-192F34AA6B7C}" srcOrd="0" destOrd="0" presId="urn:microsoft.com/office/officeart/2005/8/layout/default"/>
    <dgm:cxn modelId="{FEC0372D-5870-40F4-ADE3-755258B379F9}" type="presOf" srcId="{DE9747AA-8AAA-44DC-A9F0-866AEE0A7204}" destId="{3EEC2541-91E1-4C8B-8C4C-6436A345969D}" srcOrd="0" destOrd="0" presId="urn:microsoft.com/office/officeart/2005/8/layout/default"/>
    <dgm:cxn modelId="{DC45B3D8-47E0-4066-8705-39F5E94752BF}" type="presOf" srcId="{80D91D95-CF5C-4730-8378-CAF0DCFBF52F}" destId="{D1D2CF40-2E9B-4778-9A86-1F86677AD975}" srcOrd="0" destOrd="0" presId="urn:microsoft.com/office/officeart/2005/8/layout/default"/>
    <dgm:cxn modelId="{68CF655E-CB8E-45F5-83B3-ECB6CAA0EBE3}" srcId="{1209E516-2A6F-40BA-B8F2-BDEF7A737AA8}" destId="{80D91D95-CF5C-4730-8378-CAF0DCFBF52F}" srcOrd="1" destOrd="0" parTransId="{5ED78D0C-F536-43FD-B91C-80DF6550AEA3}" sibTransId="{E09FCC01-201C-430F-A196-8ED675CE2954}"/>
    <dgm:cxn modelId="{6283A6E1-2BEE-44D2-A5B1-490EB12A0990}" srcId="{1209E516-2A6F-40BA-B8F2-BDEF7A737AA8}" destId="{5C79C82E-EC75-4670-9C2C-1DCB5C53D66D}" srcOrd="3" destOrd="0" parTransId="{AE58A000-07D9-49E1-B7C5-76E676853934}" sibTransId="{71923018-2F22-4BBF-B175-4F9470386815}"/>
    <dgm:cxn modelId="{6213616E-432D-45D1-9617-C754B5484995}" srcId="{1209E516-2A6F-40BA-B8F2-BDEF7A737AA8}" destId="{DE9747AA-8AAA-44DC-A9F0-866AEE0A7204}" srcOrd="4" destOrd="0" parTransId="{34C4DD69-2F8A-4C36-BA3E-9004B7875528}" sibTransId="{3C40DE99-7F24-4D03-AEEE-469922EFF500}"/>
    <dgm:cxn modelId="{D9866432-FA89-47E2-925E-1EC1F845217F}" srcId="{1209E516-2A6F-40BA-B8F2-BDEF7A737AA8}" destId="{A2355458-8F50-4DE3-ADC6-21F238B2C326}" srcOrd="0" destOrd="0" parTransId="{49222E27-3488-4935-853A-7416D7FD2369}" sibTransId="{942F4A6C-008A-4E4A-AA90-C2ED457BEB86}"/>
    <dgm:cxn modelId="{0C8B1A06-F711-4D0E-9CE1-822B6B9DDB4C}" srcId="{1209E516-2A6F-40BA-B8F2-BDEF7A737AA8}" destId="{4303D118-AD43-45C1-86F6-F48141CCFC0D}" srcOrd="5" destOrd="0" parTransId="{9F750267-4410-46F6-916B-5A28C62A4FE5}" sibTransId="{99CBE3F1-EA58-47FA-B738-C60F1A2FD054}"/>
    <dgm:cxn modelId="{DC0F8E52-AC27-4C5F-83F0-8AB61B30DA12}" type="presOf" srcId="{4303D118-AD43-45C1-86F6-F48141CCFC0D}" destId="{301DEE81-8D46-4476-955B-2FC3C7D71596}" srcOrd="0" destOrd="0" presId="urn:microsoft.com/office/officeart/2005/8/layout/default"/>
    <dgm:cxn modelId="{5DB1A1B0-D197-4D76-890C-40578460C96E}" srcId="{1209E516-2A6F-40BA-B8F2-BDEF7A737AA8}" destId="{D2203155-60BC-46DD-BCC6-3B6E1FF0FA36}" srcOrd="2" destOrd="0" parTransId="{1633C23C-7695-4DE5-A71F-D7606002D399}" sibTransId="{31FF25E9-4B57-4CF9-972A-2344CDCB6B4B}"/>
    <dgm:cxn modelId="{7C22B4B1-B91E-4C99-AAB4-6B948222173B}" type="presOf" srcId="{A2355458-8F50-4DE3-ADC6-21F238B2C326}" destId="{8642320D-DE97-46E9-854A-96DDCD5C6CF2}" srcOrd="0" destOrd="0" presId="urn:microsoft.com/office/officeart/2005/8/layout/default"/>
    <dgm:cxn modelId="{878D541E-06AD-4A5E-9C8D-A645E2EF019A}" type="presParOf" srcId="{D99D6D8D-D35A-4CBA-9981-EA28DFCEB59A}" destId="{8642320D-DE97-46E9-854A-96DDCD5C6CF2}" srcOrd="0" destOrd="0" presId="urn:microsoft.com/office/officeart/2005/8/layout/default"/>
    <dgm:cxn modelId="{73E09FCC-5A9B-45B3-BE86-C758D9B2EBB2}" type="presParOf" srcId="{D99D6D8D-D35A-4CBA-9981-EA28DFCEB59A}" destId="{74B11323-5951-41BA-97BE-3044F73DFD80}" srcOrd="1" destOrd="0" presId="urn:microsoft.com/office/officeart/2005/8/layout/default"/>
    <dgm:cxn modelId="{2E805C22-3269-4CFE-8B26-7F87222AC6FB}" type="presParOf" srcId="{D99D6D8D-D35A-4CBA-9981-EA28DFCEB59A}" destId="{D1D2CF40-2E9B-4778-9A86-1F86677AD975}" srcOrd="2" destOrd="0" presId="urn:microsoft.com/office/officeart/2005/8/layout/default"/>
    <dgm:cxn modelId="{2B83E3CC-4E63-4C4D-9D29-8AE569C588D9}" type="presParOf" srcId="{D99D6D8D-D35A-4CBA-9981-EA28DFCEB59A}" destId="{6B2DD34E-1E3B-4FC9-A4AC-222EF6FC5F54}" srcOrd="3" destOrd="0" presId="urn:microsoft.com/office/officeart/2005/8/layout/default"/>
    <dgm:cxn modelId="{5FB29531-73C0-4AC2-AEFF-F77A00C5B259}" type="presParOf" srcId="{D99D6D8D-D35A-4CBA-9981-EA28DFCEB59A}" destId="{99B61234-7E4D-45D3-82CC-8A95951478D7}" srcOrd="4" destOrd="0" presId="urn:microsoft.com/office/officeart/2005/8/layout/default"/>
    <dgm:cxn modelId="{F06662CC-4AE4-4F52-AD8C-CC881003EBF4}" type="presParOf" srcId="{D99D6D8D-D35A-4CBA-9981-EA28DFCEB59A}" destId="{CD3E958E-6337-4855-A944-436317B03901}" srcOrd="5" destOrd="0" presId="urn:microsoft.com/office/officeart/2005/8/layout/default"/>
    <dgm:cxn modelId="{6BB866D3-C2E4-4E15-BAB5-7063CCEA9798}" type="presParOf" srcId="{D99D6D8D-D35A-4CBA-9981-EA28DFCEB59A}" destId="{19805948-41A5-4067-9439-192F34AA6B7C}" srcOrd="6" destOrd="0" presId="urn:microsoft.com/office/officeart/2005/8/layout/default"/>
    <dgm:cxn modelId="{C222EB7A-08D1-410F-9C0F-385D8F0F3C57}" type="presParOf" srcId="{D99D6D8D-D35A-4CBA-9981-EA28DFCEB59A}" destId="{B5FBAA9E-2DA7-40CB-BA7D-A14F6BA3FD1E}" srcOrd="7" destOrd="0" presId="urn:microsoft.com/office/officeart/2005/8/layout/default"/>
    <dgm:cxn modelId="{B9DB3496-5D0C-4DAE-B815-432A37F26BA3}" type="presParOf" srcId="{D99D6D8D-D35A-4CBA-9981-EA28DFCEB59A}" destId="{3EEC2541-91E1-4C8B-8C4C-6436A345969D}" srcOrd="8" destOrd="0" presId="urn:microsoft.com/office/officeart/2005/8/layout/default"/>
    <dgm:cxn modelId="{15E27B45-9632-4E1A-BD75-F0D432C3DE73}" type="presParOf" srcId="{D99D6D8D-D35A-4CBA-9981-EA28DFCEB59A}" destId="{69F19D1B-703D-49D6-8145-84E64CA153A7}" srcOrd="9" destOrd="0" presId="urn:microsoft.com/office/officeart/2005/8/layout/default"/>
    <dgm:cxn modelId="{F53773BC-F8D5-4D1D-9CD2-9B6FDC986A4B}" type="presParOf" srcId="{D99D6D8D-D35A-4CBA-9981-EA28DFCEB59A}" destId="{301DEE81-8D46-4476-955B-2FC3C7D71596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351412-AA60-4234-9125-8CB4E93E12F6}">
      <dsp:nvSpPr>
        <dsp:cNvPr id="0" name=""/>
        <dsp:cNvSpPr/>
      </dsp:nvSpPr>
      <dsp:spPr>
        <a:xfrm>
          <a:off x="0" y="693557"/>
          <a:ext cx="2677914" cy="16067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kern="1200" dirty="0" smtClean="0"/>
            <a:t>Einwohnerversammlung</a:t>
          </a:r>
          <a:br>
            <a:rPr lang="de-DE" sz="2000" kern="1200" dirty="0" smtClean="0"/>
          </a:br>
          <a:r>
            <a:rPr lang="de-DE" sz="2000" kern="1200" dirty="0" smtClean="0"/>
            <a:t>(März 2020)</a:t>
          </a:r>
          <a:endParaRPr lang="de-DE" sz="2000" kern="1200" dirty="0"/>
        </a:p>
      </dsp:txBody>
      <dsp:txXfrm>
        <a:off x="0" y="693557"/>
        <a:ext cx="2677914" cy="1606748"/>
      </dsp:txXfrm>
    </dsp:sp>
    <dsp:sp modelId="{15B94BDD-ED9B-43AB-BB15-BABCFA91045A}">
      <dsp:nvSpPr>
        <dsp:cNvPr id="0" name=""/>
        <dsp:cNvSpPr/>
      </dsp:nvSpPr>
      <dsp:spPr>
        <a:xfrm>
          <a:off x="2945705" y="711328"/>
          <a:ext cx="2677914" cy="16067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kern="1200" dirty="0" smtClean="0"/>
            <a:t>Stimmungsabfrage der Einwohnerschaft</a:t>
          </a:r>
          <a:br>
            <a:rPr lang="de-DE" sz="2000" kern="1200" dirty="0" smtClean="0"/>
          </a:br>
          <a:r>
            <a:rPr lang="de-DE" sz="2000" kern="1200" dirty="0" smtClean="0"/>
            <a:t>(März 2020)</a:t>
          </a:r>
          <a:endParaRPr lang="de-DE" sz="2000" kern="1200" dirty="0"/>
        </a:p>
      </dsp:txBody>
      <dsp:txXfrm>
        <a:off x="2945705" y="711328"/>
        <a:ext cx="2677914" cy="1606748"/>
      </dsp:txXfrm>
    </dsp:sp>
    <dsp:sp modelId="{2CE52D3A-8D22-418A-8497-85D8DF41CA62}">
      <dsp:nvSpPr>
        <dsp:cNvPr id="0" name=""/>
        <dsp:cNvSpPr/>
      </dsp:nvSpPr>
      <dsp:spPr>
        <a:xfrm>
          <a:off x="5891410" y="693798"/>
          <a:ext cx="2677914" cy="16067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kern="1200" dirty="0" smtClean="0"/>
            <a:t>Institutionenbeteiligung</a:t>
          </a:r>
          <a:br>
            <a:rPr lang="de-DE" sz="2000" kern="1200" dirty="0" smtClean="0"/>
          </a:br>
          <a:r>
            <a:rPr lang="de-DE" sz="2000" kern="1200" dirty="0" smtClean="0"/>
            <a:t>(Mai 2020)</a:t>
          </a:r>
          <a:endParaRPr lang="de-DE" sz="2000" kern="1200" dirty="0"/>
        </a:p>
      </dsp:txBody>
      <dsp:txXfrm>
        <a:off x="5891410" y="693798"/>
        <a:ext cx="2677914" cy="1606748"/>
      </dsp:txXfrm>
    </dsp:sp>
    <dsp:sp modelId="{D3A3A24A-0C12-4D95-B116-794758AEC4B6}">
      <dsp:nvSpPr>
        <dsp:cNvPr id="0" name=""/>
        <dsp:cNvSpPr/>
      </dsp:nvSpPr>
      <dsp:spPr>
        <a:xfrm>
          <a:off x="0" y="2425771"/>
          <a:ext cx="2677914" cy="16067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kern="1200" dirty="0" smtClean="0"/>
            <a:t>Stellungnahmen Dritter</a:t>
          </a:r>
          <a:br>
            <a:rPr lang="de-DE" sz="2000" kern="1200" dirty="0" smtClean="0"/>
          </a:br>
          <a:r>
            <a:rPr lang="de-DE" sz="2000" kern="1200" dirty="0" smtClean="0"/>
            <a:t>(Mai 2020)</a:t>
          </a:r>
          <a:endParaRPr lang="de-DE" sz="2000" kern="1200" dirty="0"/>
        </a:p>
      </dsp:txBody>
      <dsp:txXfrm>
        <a:off x="0" y="2425771"/>
        <a:ext cx="2677914" cy="1606748"/>
      </dsp:txXfrm>
    </dsp:sp>
    <dsp:sp modelId="{CD8A2C4F-AD20-4FCC-887C-71B032458B16}">
      <dsp:nvSpPr>
        <dsp:cNvPr id="0" name=""/>
        <dsp:cNvSpPr/>
      </dsp:nvSpPr>
      <dsp:spPr>
        <a:xfrm>
          <a:off x="2945705" y="2425771"/>
          <a:ext cx="2677914" cy="16067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kern="1200" dirty="0" smtClean="0"/>
            <a:t>Digitaler Workshop für Expertinnen und Experten</a:t>
          </a:r>
          <a:br>
            <a:rPr lang="de-DE" sz="2000" kern="1200" dirty="0" smtClean="0"/>
          </a:br>
          <a:r>
            <a:rPr lang="de-DE" sz="2000" kern="1200" dirty="0" smtClean="0"/>
            <a:t>(Juli 2020)</a:t>
          </a:r>
          <a:endParaRPr lang="de-DE" sz="2000" kern="1200" dirty="0"/>
        </a:p>
      </dsp:txBody>
      <dsp:txXfrm>
        <a:off x="2945705" y="2425771"/>
        <a:ext cx="2677914" cy="1606748"/>
      </dsp:txXfrm>
    </dsp:sp>
    <dsp:sp modelId="{99B61234-7E4D-45D3-82CC-8A95951478D7}">
      <dsp:nvSpPr>
        <dsp:cNvPr id="0" name=""/>
        <dsp:cNvSpPr/>
      </dsp:nvSpPr>
      <dsp:spPr>
        <a:xfrm>
          <a:off x="5891410" y="2448860"/>
          <a:ext cx="2677914" cy="16067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kern="1200" dirty="0" smtClean="0"/>
            <a:t>Repräsentative Online-Umfrage</a:t>
          </a:r>
          <a:br>
            <a:rPr lang="de-DE" sz="2000" kern="1200" dirty="0" smtClean="0"/>
          </a:br>
          <a:r>
            <a:rPr lang="de-DE" sz="2000" kern="1200" dirty="0" smtClean="0"/>
            <a:t>(Juli 2020)</a:t>
          </a:r>
          <a:endParaRPr lang="de-DE" sz="2000" kern="1200" dirty="0"/>
        </a:p>
      </dsp:txBody>
      <dsp:txXfrm>
        <a:off x="5891410" y="2448860"/>
        <a:ext cx="2677914" cy="16067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42320D-DE97-46E9-854A-96DDCD5C6CF2}">
      <dsp:nvSpPr>
        <dsp:cNvPr id="0" name=""/>
        <dsp:cNvSpPr/>
      </dsp:nvSpPr>
      <dsp:spPr>
        <a:xfrm>
          <a:off x="0" y="653919"/>
          <a:ext cx="2677914" cy="16067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kern="1200" dirty="0" smtClean="0"/>
            <a:t>Workshop für Ein-</a:t>
          </a:r>
          <a:r>
            <a:rPr lang="de-DE" sz="2000" kern="1200" dirty="0" err="1" smtClean="0"/>
            <a:t>wohnerinnen</a:t>
          </a:r>
          <a:r>
            <a:rPr lang="de-DE" sz="2000" kern="1200" dirty="0" smtClean="0"/>
            <a:t> und Einwohner</a:t>
          </a:r>
          <a:br>
            <a:rPr lang="de-DE" sz="2000" kern="1200" dirty="0" smtClean="0"/>
          </a:br>
          <a:r>
            <a:rPr lang="de-DE" sz="2000" kern="1200" dirty="0" smtClean="0"/>
            <a:t>(Juli 2020)</a:t>
          </a:r>
          <a:endParaRPr lang="de-DE" sz="2000" kern="1200" dirty="0"/>
        </a:p>
      </dsp:txBody>
      <dsp:txXfrm>
        <a:off x="0" y="653919"/>
        <a:ext cx="2677914" cy="1606748"/>
      </dsp:txXfrm>
    </dsp:sp>
    <dsp:sp modelId="{D1D2CF40-2E9B-4778-9A86-1F86677AD975}">
      <dsp:nvSpPr>
        <dsp:cNvPr id="0" name=""/>
        <dsp:cNvSpPr/>
      </dsp:nvSpPr>
      <dsp:spPr>
        <a:xfrm>
          <a:off x="2916516" y="648665"/>
          <a:ext cx="2677914" cy="16067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de-DE" sz="2000" kern="1200" dirty="0" smtClean="0"/>
            <a:t>Gemeinderats-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de-DE" sz="2000" kern="1200" dirty="0" smtClean="0"/>
            <a:t>Workshop </a:t>
          </a:r>
          <a:br>
            <a:rPr lang="de-DE" sz="2000" kern="1200" dirty="0" smtClean="0"/>
          </a:br>
          <a:r>
            <a:rPr lang="de-DE" sz="2000" kern="1200" dirty="0" smtClean="0"/>
            <a:t>(September 2020)</a:t>
          </a:r>
        </a:p>
        <a:p>
          <a:pPr lvl="0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2000" kern="1200" dirty="0"/>
        </a:p>
      </dsp:txBody>
      <dsp:txXfrm>
        <a:off x="2916516" y="648665"/>
        <a:ext cx="2677914" cy="1606748"/>
      </dsp:txXfrm>
    </dsp:sp>
    <dsp:sp modelId="{99B61234-7E4D-45D3-82CC-8A95951478D7}">
      <dsp:nvSpPr>
        <dsp:cNvPr id="0" name=""/>
        <dsp:cNvSpPr/>
      </dsp:nvSpPr>
      <dsp:spPr>
        <a:xfrm>
          <a:off x="5796827" y="648665"/>
          <a:ext cx="2677914" cy="16067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kern="1200" dirty="0" smtClean="0"/>
            <a:t>Austausch mit den Umwelt- und Natur-schutz-Gruppierungen </a:t>
          </a:r>
          <a:br>
            <a:rPr lang="de-DE" sz="2000" kern="1200" dirty="0" smtClean="0"/>
          </a:br>
          <a:r>
            <a:rPr lang="de-DE" sz="2000" kern="1200" dirty="0" smtClean="0"/>
            <a:t>(September 2020)</a:t>
          </a:r>
          <a:endParaRPr lang="de-DE" sz="2000" kern="1200" dirty="0"/>
        </a:p>
      </dsp:txBody>
      <dsp:txXfrm>
        <a:off x="5796827" y="648665"/>
        <a:ext cx="2677914" cy="1606748"/>
      </dsp:txXfrm>
    </dsp:sp>
    <dsp:sp modelId="{19805948-41A5-4067-9439-192F34AA6B7C}">
      <dsp:nvSpPr>
        <dsp:cNvPr id="0" name=""/>
        <dsp:cNvSpPr/>
      </dsp:nvSpPr>
      <dsp:spPr>
        <a:xfrm>
          <a:off x="2916516" y="2448860"/>
          <a:ext cx="2677914" cy="16067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kern="1200" dirty="0" smtClean="0"/>
            <a:t>Veranstaltung mit den TN des Tübinger Klimapaktes</a:t>
          </a:r>
          <a:br>
            <a:rPr lang="de-DE" sz="2000" kern="1200" dirty="0" smtClean="0"/>
          </a:br>
          <a:r>
            <a:rPr lang="de-DE" sz="2000" kern="1200" dirty="0" smtClean="0"/>
            <a:t>(November 2020)</a:t>
          </a:r>
          <a:endParaRPr lang="de-DE" sz="2000" kern="1200" dirty="0"/>
        </a:p>
      </dsp:txBody>
      <dsp:txXfrm>
        <a:off x="2916516" y="2448860"/>
        <a:ext cx="2677914" cy="1606748"/>
      </dsp:txXfrm>
    </dsp:sp>
    <dsp:sp modelId="{3EEC2541-91E1-4C8B-8C4C-6436A345969D}">
      <dsp:nvSpPr>
        <dsp:cNvPr id="0" name=""/>
        <dsp:cNvSpPr/>
      </dsp:nvSpPr>
      <dsp:spPr>
        <a:xfrm>
          <a:off x="0" y="2448860"/>
          <a:ext cx="2677914" cy="16067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kern="1200" dirty="0" smtClean="0"/>
            <a:t>Öffentliche </a:t>
          </a:r>
          <a:r>
            <a:rPr lang="de-DE" sz="2000" kern="1200" dirty="0" err="1" smtClean="0"/>
            <a:t>Informationsveran-staltung</a:t>
          </a:r>
          <a:r>
            <a:rPr lang="de-DE" sz="2000" kern="1200" dirty="0" smtClean="0"/>
            <a:t> </a:t>
          </a:r>
          <a:br>
            <a:rPr lang="de-DE" sz="2000" kern="1200" dirty="0" smtClean="0"/>
          </a:br>
          <a:r>
            <a:rPr lang="de-DE" sz="2000" kern="1200" dirty="0" smtClean="0"/>
            <a:t>(Oktober 2020)</a:t>
          </a:r>
          <a:endParaRPr lang="de-DE" sz="2000" kern="1200" dirty="0"/>
        </a:p>
      </dsp:txBody>
      <dsp:txXfrm>
        <a:off x="0" y="2448860"/>
        <a:ext cx="2677914" cy="1606748"/>
      </dsp:txXfrm>
    </dsp:sp>
    <dsp:sp modelId="{301DEE81-8D46-4476-955B-2FC3C7D71596}">
      <dsp:nvSpPr>
        <dsp:cNvPr id="0" name=""/>
        <dsp:cNvSpPr/>
      </dsp:nvSpPr>
      <dsp:spPr>
        <a:xfrm>
          <a:off x="5796827" y="2448860"/>
          <a:ext cx="2677914" cy="16067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kern="1200" dirty="0" smtClean="0"/>
            <a:t>Ergänzungen möglich ….</a:t>
          </a:r>
          <a:endParaRPr lang="de-DE" sz="2000" kern="1200" dirty="0"/>
        </a:p>
      </dsp:txBody>
      <dsp:txXfrm>
        <a:off x="5796827" y="2448860"/>
        <a:ext cx="2677914" cy="16067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12933140-0886-4A82-B846-39F24CD2E1BA}" type="datetimeFigureOut">
              <a:rPr lang="de-DE" smtClean="0"/>
              <a:t>12.10.2020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4FC749AD-9098-427B-A71D-C4AF468AA628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9645498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FAB3269E-167A-4C0D-97D5-367C84124445}" type="datetimeFigureOut">
              <a:rPr lang="de-DE" smtClean="0"/>
              <a:t>12.10.2020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6350">
            <a:solidFill>
              <a:schemeClr val="accent3"/>
            </a:solidFill>
          </a:ln>
        </p:spPr>
        <p:txBody>
          <a:bodyPr vert="horz" lIns="99048" tIns="49524" rIns="99048" bIns="49524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AD167DF8-822A-49AB-B31F-439C6934C0EF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4281660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177800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57188" indent="-179388" algn="l" defTabSz="914400" rtl="0" eaLnBrk="1" latinLnBrk="0" hangingPunct="1">
      <a:buFont typeface="Symbol" panose="05050102010706020507" pitchFamily="18" charset="2"/>
      <a:buChar char="-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534988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720725" indent="-185738" algn="l" defTabSz="914400" rtl="0" eaLnBrk="1" latinLnBrk="0" hangingPunct="1">
      <a:buFont typeface="Symbol" panose="05050102010706020507" pitchFamily="18" charset="2"/>
      <a:buChar char="-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898525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67DF8-822A-49AB-B31F-439C6934C0EF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50128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Unabhängig</a:t>
            </a:r>
            <a:r>
              <a:rPr lang="de-DE" baseline="0" dirty="0" smtClean="0"/>
              <a:t> vom Wohnort </a:t>
            </a:r>
          </a:p>
          <a:p>
            <a:r>
              <a:rPr lang="de-DE" baseline="0" dirty="0" smtClean="0"/>
              <a:t>Fehlend rechtliche Grundlage (Land/Bund) für Erhebung für Nahverkehrsabagbe. Finanzierungsbedarf daher über allg. Steuermittel oder städtische Einnahmen </a:t>
            </a:r>
          </a:p>
          <a:p>
            <a:pPr marL="177800" marR="0" lvl="0" indent="-177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baseline="0" dirty="0" smtClean="0"/>
              <a:t>Finanzierungsbedarf von ~14,5 Mio €, Finanzielle Belastung für Stadt </a:t>
            </a:r>
          </a:p>
          <a:p>
            <a:r>
              <a:rPr lang="de-DE" baseline="0" dirty="0" smtClean="0"/>
              <a:t>Wunsch Finanzierung über Kfz-Verkehr , vor allem aus Parkgebühren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67DF8-822A-49AB-B31F-439C6934C0EF}" type="slidenum">
              <a:rPr lang="de-DE" smtClean="0"/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907024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7800" marR="0" lvl="0" indent="-177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 smtClean="0"/>
              <a:t>1 Carsharing Fahrzeug ersetzt circa 8-20 Privat-Pkw</a:t>
            </a:r>
          </a:p>
          <a:p>
            <a:pPr marL="177800" marR="0" lvl="0" indent="-177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 smtClean="0"/>
              <a:t>freefloating</a:t>
            </a:r>
          </a:p>
          <a:p>
            <a:pPr marL="177800" marR="0" lvl="0" indent="-177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baseline="0" dirty="0" smtClean="0"/>
              <a:t>Mobilitätsverhalten </a:t>
            </a:r>
          </a:p>
          <a:p>
            <a:pPr marL="177800" marR="0" lvl="0" indent="-177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baseline="0" dirty="0" smtClean="0"/>
              <a:t>Gebührenreduktion </a:t>
            </a:r>
            <a:endParaRPr lang="de-DE" dirty="0" smtClean="0"/>
          </a:p>
          <a:p>
            <a:r>
              <a:rPr lang="de-DE" dirty="0" smtClean="0"/>
              <a:t>Kommunale</a:t>
            </a:r>
            <a:r>
              <a:rPr lang="de-DE" baseline="0" dirty="0" smtClean="0"/>
              <a:t> Förderkulisse für Aufbau E-Ladeinfrastruktur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67DF8-822A-49AB-B31F-439C6934C0EF}" type="slidenum">
              <a:rPr lang="de-DE" smtClean="0"/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966953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7800" marR="0" lvl="0" indent="-177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 smtClean="0"/>
              <a:t>Bisher Deckelung der Anwohnerparkgebühren</a:t>
            </a:r>
            <a:r>
              <a:rPr lang="de-DE" baseline="0" dirty="0" smtClean="0"/>
              <a:t> (durch Bund max. 30,70€/Jahr)</a:t>
            </a:r>
            <a:endParaRPr lang="de-DE" dirty="0" smtClean="0"/>
          </a:p>
          <a:p>
            <a:r>
              <a:rPr lang="de-DE" dirty="0" smtClean="0">
                <a:effectLst/>
              </a:rPr>
              <a:t>Bewohnerausweis = acht Cent pro Tag</a:t>
            </a:r>
          </a:p>
          <a:p>
            <a:r>
              <a:rPr lang="de-DE" dirty="0" smtClean="0">
                <a:effectLst/>
              </a:rPr>
              <a:t>Kopenhagen 158 Euro, in Amsterdam 535 Euro und in Stockholm 827 Euro jährlich. </a:t>
            </a:r>
          </a:p>
          <a:p>
            <a:r>
              <a:rPr lang="de-DE" dirty="0" smtClean="0">
                <a:effectLst/>
              </a:rPr>
              <a:t>verbraucht etwa zwölf Quadratmeter </a:t>
            </a:r>
          </a:p>
          <a:p>
            <a:r>
              <a:rPr lang="de-DE" dirty="0" smtClean="0">
                <a:effectLst/>
              </a:rPr>
              <a:t>Genutzt werden Autos im Schnitt aber nur eine Dreiviertelstunde pro Tag.</a:t>
            </a:r>
          </a:p>
          <a:p>
            <a:r>
              <a:rPr lang="de-DE" dirty="0" smtClean="0"/>
              <a:t>Altstadt und Innenstadt (Zone</a:t>
            </a:r>
            <a:r>
              <a:rPr lang="de-DE" baseline="0" dirty="0" smtClean="0"/>
              <a:t> 1 = 600, Zone 2 =1800, Zone 3 = 4400, Zone = 700)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67DF8-822A-49AB-B31F-439C6934C0EF}" type="slidenum">
              <a:rPr lang="de-DE" smtClean="0"/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326883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indent="0">
              <a:buNone/>
            </a:pPr>
            <a:endParaRPr lang="de-DE" altLang="de-DE" dirty="0" smtClean="0"/>
          </a:p>
        </p:txBody>
      </p:sp>
      <p:sp>
        <p:nvSpPr>
          <p:cNvPr id="5325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86943">
              <a:defRPr sz="2600">
                <a:solidFill>
                  <a:schemeClr val="tx1"/>
                </a:solidFill>
                <a:latin typeface="Times New Roman" pitchFamily="18" charset="0"/>
              </a:defRPr>
            </a:lvl1pPr>
            <a:lvl2pPr marL="773735" indent="-295739" defTabSz="986943"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91552" indent="-235560" defTabSz="986943">
              <a:defRPr sz="2600">
                <a:solidFill>
                  <a:schemeClr val="tx1"/>
                </a:solidFill>
                <a:latin typeface="Times New Roman" pitchFamily="18" charset="0"/>
              </a:defRPr>
            </a:lvl3pPr>
            <a:lvl4pPr marL="1669549" indent="-235560" defTabSz="986943">
              <a:defRPr sz="2600">
                <a:solidFill>
                  <a:schemeClr val="tx1"/>
                </a:solidFill>
                <a:latin typeface="Times New Roman" pitchFamily="18" charset="0"/>
              </a:defRPr>
            </a:lvl4pPr>
            <a:lvl5pPr marL="2147546" indent="-235560" defTabSz="986943">
              <a:defRPr sz="2600">
                <a:solidFill>
                  <a:schemeClr val="tx1"/>
                </a:solidFill>
                <a:latin typeface="Times New Roman" pitchFamily="18" charset="0"/>
              </a:defRPr>
            </a:lvl5pPr>
            <a:lvl6pPr marL="2642736" indent="-235560" defTabSz="98694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6pPr>
            <a:lvl7pPr marL="3137926" indent="-235560" defTabSz="98694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7pPr>
            <a:lvl8pPr marL="3633117" indent="-235560" defTabSz="98694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8pPr>
            <a:lvl9pPr marL="4128307" indent="-235560" defTabSz="98694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9292F7A-4189-44EB-A093-075841C85719}" type="slidenum">
              <a:rPr lang="de-DE" altLang="de-DE" sz="1300"/>
              <a:pPr/>
              <a:t>13</a:t>
            </a:fld>
            <a:endParaRPr lang="de-DE" altLang="de-DE" sz="1300"/>
          </a:p>
        </p:txBody>
      </p:sp>
      <p:sp>
        <p:nvSpPr>
          <p:cNvPr id="2" name="Kopfzeilenplatzhalt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61471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67DF8-822A-49AB-B31F-439C6934C0EF}" type="slidenum">
              <a:rPr lang="de-DE" smtClean="0"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190312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67DF8-822A-49AB-B31F-439C6934C0EF}" type="slidenum">
              <a:rPr lang="de-DE" smtClean="0"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933175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67DF8-822A-49AB-B31F-439C6934C0EF}" type="slidenum">
              <a:rPr lang="de-DE" smtClean="0"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781611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67DF8-822A-49AB-B31F-439C6934C0EF}" type="slidenum">
              <a:rPr lang="de-DE" smtClean="0"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989444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67DF8-822A-49AB-B31F-439C6934C0EF}" type="slidenum">
              <a:rPr lang="de-DE" smtClean="0"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117061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aseline="0" dirty="0" smtClean="0"/>
              <a:t>Anhebung der Zielsetzung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67DF8-822A-49AB-B31F-439C6934C0EF}" type="slidenum">
              <a:rPr lang="de-DE" smtClean="0"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31566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7800" marR="0" lvl="0" indent="-177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baseline="0" dirty="0" smtClean="0"/>
              <a:t>Bildquelle: Bild aus Präsentation zum Neujahrsempfang</a:t>
            </a:r>
          </a:p>
          <a:p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67DF8-822A-49AB-B31F-439C6934C0EF}" type="slidenum">
              <a:rPr lang="de-DE" smtClean="0"/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098619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aseline="0" dirty="0" smtClean="0"/>
              <a:t>Bildquelle: https://www.swtue.de/fileadmin/user_upload/4Unternehmen/Presse/Mediathek/Solarpark_Engstingen_swt_Baltzer.jpg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67DF8-822A-49AB-B31F-439C6934C0EF}" type="slidenum">
              <a:rPr lang="de-DE" smtClean="0"/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46718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0" y="0"/>
            <a:ext cx="9144000" cy="224086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27087" y="2960948"/>
            <a:ext cx="8029575" cy="1296144"/>
          </a:xfrm>
        </p:spPr>
        <p:txBody>
          <a:bodyPr/>
          <a:lstStyle>
            <a:lvl1pPr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cxnSp>
        <p:nvCxnSpPr>
          <p:cNvPr id="10" name="Gerade Verbindung 9"/>
          <p:cNvCxnSpPr/>
          <p:nvPr userDrawn="1"/>
        </p:nvCxnSpPr>
        <p:spPr>
          <a:xfrm>
            <a:off x="827584" y="1448780"/>
            <a:ext cx="8316416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platzhalter 16"/>
          <p:cNvSpPr>
            <a:spLocks noGrp="1"/>
          </p:cNvSpPr>
          <p:nvPr>
            <p:ph type="body" sz="quarter" idx="10"/>
          </p:nvPr>
        </p:nvSpPr>
        <p:spPr>
          <a:xfrm>
            <a:off x="827088" y="1556792"/>
            <a:ext cx="3564892" cy="540060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96169C42-1B13-4743-BB85-B677ED7CEB8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" y="195400"/>
            <a:ext cx="2517404" cy="114536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F94FF57C-D3E3-4D06-BAC6-3FE75BC709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5253461"/>
            <a:ext cx="1979712" cy="1379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756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24. September 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Tübingen macht blau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1592E-FCD4-44C6-92C8-F5C99125E5DB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45646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el und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31863" y="1346200"/>
            <a:ext cx="77724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iagrammplatzhalter 2"/>
          <p:cNvSpPr>
            <a:spLocks noGrp="1"/>
          </p:cNvSpPr>
          <p:nvPr>
            <p:ph type="chart" idx="1"/>
          </p:nvPr>
        </p:nvSpPr>
        <p:spPr>
          <a:xfrm>
            <a:off x="941388" y="2514600"/>
            <a:ext cx="8004175" cy="3581400"/>
          </a:xfrm>
        </p:spPr>
        <p:txBody>
          <a:bodyPr/>
          <a:lstStyle/>
          <a:p>
            <a:pPr lvl="0"/>
            <a:r>
              <a:rPr lang="de-DE" noProof="0" smtClean="0"/>
              <a:t>Diagramm durch Klicken auf Symbol hinzufügen</a:t>
            </a:r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smtClean="0"/>
              <a:t>24. September 2020</a:t>
            </a:r>
            <a:endParaRPr lang="en-US" altLang="de-DE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smtClean="0"/>
              <a:t>Tübingen macht blau</a:t>
            </a:r>
            <a:endParaRPr lang="en-US" altLang="de-DE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4E724D-8117-447F-831D-D7CBF1D1D889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1620345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mit Bild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0" y="0"/>
            <a:ext cx="9144000" cy="224086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27087" y="2960948"/>
            <a:ext cx="8029575" cy="1296144"/>
          </a:xfrm>
        </p:spPr>
        <p:txBody>
          <a:bodyPr/>
          <a:lstStyle>
            <a:lvl1pPr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cxnSp>
        <p:nvCxnSpPr>
          <p:cNvPr id="10" name="Gerade Verbindung 9"/>
          <p:cNvCxnSpPr/>
          <p:nvPr userDrawn="1"/>
        </p:nvCxnSpPr>
        <p:spPr>
          <a:xfrm>
            <a:off x="827584" y="1448780"/>
            <a:ext cx="8316416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Bildplatzhalter 4"/>
          <p:cNvSpPr>
            <a:spLocks noGrp="1"/>
          </p:cNvSpPr>
          <p:nvPr>
            <p:ph type="pic" sz="quarter" idx="10"/>
          </p:nvPr>
        </p:nvSpPr>
        <p:spPr>
          <a:xfrm>
            <a:off x="1" y="4617132"/>
            <a:ext cx="2195736" cy="2124918"/>
          </a:xfrm>
          <a:solidFill>
            <a:schemeClr val="bg1">
              <a:lumMod val="85000"/>
            </a:schemeClr>
          </a:solidFill>
        </p:spPr>
        <p:txBody>
          <a:bodyPr lIns="90000" tIns="46800" rIns="90000" bIns="46800" anchor="ctr" anchorCtr="0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r>
              <a:rPr lang="de-DE" dirty="0" smtClean="0"/>
              <a:t>Bild durch Klicken auf Symbol hinzufügen</a:t>
            </a:r>
            <a:endParaRPr lang="de-DE" dirty="0"/>
          </a:p>
        </p:txBody>
      </p:sp>
      <p:sp>
        <p:nvSpPr>
          <p:cNvPr id="11" name="Bildplatzhalter 4"/>
          <p:cNvSpPr>
            <a:spLocks noGrp="1"/>
          </p:cNvSpPr>
          <p:nvPr>
            <p:ph type="pic" sz="quarter" idx="11"/>
          </p:nvPr>
        </p:nvSpPr>
        <p:spPr>
          <a:xfrm>
            <a:off x="6948264" y="4617132"/>
            <a:ext cx="2195736" cy="2124918"/>
          </a:xfrm>
          <a:solidFill>
            <a:schemeClr val="bg1">
              <a:lumMod val="85000"/>
            </a:schemeClr>
          </a:solidFill>
        </p:spPr>
        <p:txBody>
          <a:bodyPr lIns="90000" tIns="46800" rIns="90000" bIns="46800" anchor="ctr" anchorCtr="0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r>
              <a:rPr lang="de-DE" dirty="0" smtClean="0"/>
              <a:t>Bild durch Klicken auf Symbol hinzufügen</a:t>
            </a:r>
            <a:endParaRPr lang="de-DE" dirty="0"/>
          </a:p>
        </p:txBody>
      </p:sp>
      <p:sp>
        <p:nvSpPr>
          <p:cNvPr id="12" name="Bildplatzhalter 4"/>
          <p:cNvSpPr>
            <a:spLocks noGrp="1"/>
          </p:cNvSpPr>
          <p:nvPr>
            <p:ph type="pic" sz="quarter" idx="12"/>
          </p:nvPr>
        </p:nvSpPr>
        <p:spPr>
          <a:xfrm>
            <a:off x="4644008" y="4617132"/>
            <a:ext cx="2196244" cy="2124918"/>
          </a:xfrm>
          <a:solidFill>
            <a:schemeClr val="bg1">
              <a:lumMod val="85000"/>
            </a:schemeClr>
          </a:solidFill>
        </p:spPr>
        <p:txBody>
          <a:bodyPr lIns="90000" tIns="46800" rIns="90000" bIns="46800" anchor="ctr" anchorCtr="0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r>
              <a:rPr lang="de-DE" dirty="0" smtClean="0"/>
              <a:t>Bild durch Klicken auf Symbol hinzufügen</a:t>
            </a:r>
            <a:endParaRPr lang="de-DE" dirty="0"/>
          </a:p>
        </p:txBody>
      </p:sp>
      <p:sp>
        <p:nvSpPr>
          <p:cNvPr id="15" name="Bildplatzhalter 4"/>
          <p:cNvSpPr>
            <a:spLocks noGrp="1"/>
          </p:cNvSpPr>
          <p:nvPr>
            <p:ph type="pic" sz="quarter" idx="13"/>
          </p:nvPr>
        </p:nvSpPr>
        <p:spPr>
          <a:xfrm>
            <a:off x="2303748" y="4617132"/>
            <a:ext cx="2232248" cy="2124918"/>
          </a:xfrm>
          <a:solidFill>
            <a:schemeClr val="bg1">
              <a:lumMod val="85000"/>
            </a:schemeClr>
          </a:solidFill>
        </p:spPr>
        <p:txBody>
          <a:bodyPr lIns="90000" tIns="46800" rIns="90000" bIns="46800" anchor="ctr" anchorCtr="0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r>
              <a:rPr lang="de-DE" dirty="0" smtClean="0"/>
              <a:t>Bild durch Klicken auf Symbol hinzufügen</a:t>
            </a:r>
            <a:endParaRPr lang="de-DE" dirty="0"/>
          </a:p>
        </p:txBody>
      </p:sp>
      <p:sp>
        <p:nvSpPr>
          <p:cNvPr id="16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827088" y="1556792"/>
            <a:ext cx="3564892" cy="540060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9ADB1C8D-AFB7-4C1C-BAC6-EE1055EBE89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" y="195400"/>
            <a:ext cx="2517404" cy="1145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049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24. September 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Tübingen macht blau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1592E-FCD4-44C6-92C8-F5C99125E5DB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44221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mit Bild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87338" y="1700808"/>
            <a:ext cx="8569324" cy="252028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24. September 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Tübingen macht blau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1592E-FCD4-44C6-92C8-F5C99125E5DB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10" name="Bildplatzhalter 4"/>
          <p:cNvSpPr>
            <a:spLocks noGrp="1"/>
          </p:cNvSpPr>
          <p:nvPr>
            <p:ph type="pic" sz="quarter" idx="16"/>
          </p:nvPr>
        </p:nvSpPr>
        <p:spPr>
          <a:xfrm>
            <a:off x="287338" y="4329100"/>
            <a:ext cx="2088418" cy="1944700"/>
          </a:xfrm>
          <a:solidFill>
            <a:schemeClr val="bg1">
              <a:lumMod val="85000"/>
            </a:schemeClr>
          </a:solidFill>
        </p:spPr>
        <p:txBody>
          <a:bodyPr lIns="90000" tIns="46800" rIns="90000" bIns="46800" anchor="ctr" anchorCtr="0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r>
              <a:rPr lang="de-DE" dirty="0" smtClean="0"/>
              <a:t>Bild durch Klicken auf Symbol hinzufügen</a:t>
            </a:r>
            <a:endParaRPr lang="de-DE" dirty="0"/>
          </a:p>
        </p:txBody>
      </p:sp>
      <p:sp>
        <p:nvSpPr>
          <p:cNvPr id="12" name="Bildplatzhalter 4"/>
          <p:cNvSpPr>
            <a:spLocks noGrp="1"/>
          </p:cNvSpPr>
          <p:nvPr>
            <p:ph type="pic" sz="quarter" idx="17"/>
          </p:nvPr>
        </p:nvSpPr>
        <p:spPr>
          <a:xfrm>
            <a:off x="2483768" y="4329100"/>
            <a:ext cx="2052228" cy="1944700"/>
          </a:xfrm>
          <a:solidFill>
            <a:schemeClr val="bg1">
              <a:lumMod val="85000"/>
            </a:schemeClr>
          </a:solidFill>
        </p:spPr>
        <p:txBody>
          <a:bodyPr lIns="90000" tIns="46800" rIns="90000" bIns="46800" anchor="ctr" anchorCtr="0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r>
              <a:rPr lang="de-DE" dirty="0" smtClean="0"/>
              <a:t>Bild durch Klicken auf Symbol hinzufügen</a:t>
            </a:r>
            <a:endParaRPr lang="de-DE" dirty="0"/>
          </a:p>
        </p:txBody>
      </p:sp>
      <p:sp>
        <p:nvSpPr>
          <p:cNvPr id="13" name="Bildplatzhalter 4"/>
          <p:cNvSpPr>
            <a:spLocks noGrp="1"/>
          </p:cNvSpPr>
          <p:nvPr>
            <p:ph type="pic" sz="quarter" idx="18"/>
          </p:nvPr>
        </p:nvSpPr>
        <p:spPr>
          <a:xfrm>
            <a:off x="6804248" y="4329100"/>
            <a:ext cx="2052228" cy="1944700"/>
          </a:xfrm>
          <a:solidFill>
            <a:schemeClr val="bg1">
              <a:lumMod val="85000"/>
            </a:schemeClr>
          </a:solidFill>
        </p:spPr>
        <p:txBody>
          <a:bodyPr lIns="90000" tIns="46800" rIns="90000" bIns="46800" anchor="ctr" anchorCtr="0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r>
              <a:rPr lang="de-DE" dirty="0" smtClean="0"/>
              <a:t>Bild durch Klicken auf Symbol hinzufügen</a:t>
            </a:r>
            <a:endParaRPr lang="de-DE" dirty="0"/>
          </a:p>
        </p:txBody>
      </p:sp>
      <p:sp>
        <p:nvSpPr>
          <p:cNvPr id="14" name="Bildplatzhalter 4"/>
          <p:cNvSpPr>
            <a:spLocks noGrp="1"/>
          </p:cNvSpPr>
          <p:nvPr>
            <p:ph type="pic" sz="quarter" idx="19"/>
          </p:nvPr>
        </p:nvSpPr>
        <p:spPr>
          <a:xfrm>
            <a:off x="4644008" y="4329100"/>
            <a:ext cx="2052228" cy="1944700"/>
          </a:xfrm>
          <a:solidFill>
            <a:schemeClr val="bg1">
              <a:lumMod val="85000"/>
            </a:schemeClr>
          </a:solidFill>
        </p:spPr>
        <p:txBody>
          <a:bodyPr lIns="90000" tIns="46800" rIns="90000" bIns="46800" anchor="ctr" anchorCtr="0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r>
              <a:rPr lang="de-DE" dirty="0" smtClean="0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59994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(mittlere Textgröß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97000"/>
              </a:lnSpc>
              <a:defRPr sz="2200"/>
            </a:lvl1pPr>
            <a:lvl2pPr marL="628650" indent="-266700">
              <a:lnSpc>
                <a:spcPct val="97000"/>
              </a:lnSpc>
              <a:defRPr sz="2200"/>
            </a:lvl2pPr>
            <a:lvl3pPr marL="806450" indent="-177800" defTabSz="806450">
              <a:lnSpc>
                <a:spcPct val="97000"/>
              </a:lnSpc>
              <a:defRPr sz="2200"/>
            </a:lvl3pPr>
            <a:lvl4pPr marL="1079500" indent="-273050">
              <a:lnSpc>
                <a:spcPct val="97000"/>
              </a:lnSpc>
              <a:defRPr sz="2200"/>
            </a:lvl4pPr>
            <a:lvl5pPr marL="1257300" indent="-177800">
              <a:lnSpc>
                <a:spcPct val="97000"/>
              </a:lnSpc>
              <a:defRPr sz="220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24. September 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Tübingen macht blau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1592E-FCD4-44C6-92C8-F5C99125E5DB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87136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(großer Tex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87338" y="2168860"/>
            <a:ext cx="8569324" cy="4104456"/>
          </a:xfrm>
        </p:spPr>
        <p:txBody>
          <a:bodyPr tIns="18000"/>
          <a:lstStyle>
            <a:lvl1pPr>
              <a:lnSpc>
                <a:spcPct val="112000"/>
              </a:lnSpc>
              <a:defRPr sz="2400"/>
            </a:lvl1pPr>
            <a:lvl2pPr marL="628650" indent="-266700">
              <a:lnSpc>
                <a:spcPct val="112000"/>
              </a:lnSpc>
              <a:defRPr sz="2400"/>
            </a:lvl2pPr>
            <a:lvl3pPr marL="809625" indent="-180975">
              <a:lnSpc>
                <a:spcPct val="112000"/>
              </a:lnSpc>
              <a:defRPr sz="2400"/>
            </a:lvl3pPr>
            <a:lvl4pPr marL="1076325" indent="-266700">
              <a:lnSpc>
                <a:spcPct val="112000"/>
              </a:lnSpc>
              <a:defRPr sz="2400"/>
            </a:lvl4pPr>
            <a:lvl5pPr marL="1257300" indent="-180975">
              <a:lnSpc>
                <a:spcPct val="112000"/>
              </a:lnSpc>
              <a:defRPr sz="240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24. September 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Tübingen macht blau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1592E-FCD4-44C6-92C8-F5C99125E5DB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27454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24. September 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Tübingen macht blau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1592E-FCD4-44C6-92C8-F5C99125E5DB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97766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87338" y="1700212"/>
            <a:ext cx="4212654" cy="4573587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4007" y="1700212"/>
            <a:ext cx="4212655" cy="4573587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24. September 2020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Tübingen macht blau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1592E-FCD4-44C6-92C8-F5C99125E5DB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6888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24. September 2020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Tübingen macht blau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1592E-FCD4-44C6-92C8-F5C99125E5DB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26476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287337" y="1016732"/>
            <a:ext cx="8569325" cy="7200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87338" y="1700808"/>
            <a:ext cx="8569324" cy="457250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287338" y="6489340"/>
            <a:ext cx="1548358" cy="18002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24. September 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979712" y="260648"/>
            <a:ext cx="5976664" cy="43204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800">
                <a:solidFill>
                  <a:schemeClr val="tx2"/>
                </a:solidFill>
              </a:defRPr>
            </a:lvl1pPr>
          </a:lstStyle>
          <a:p>
            <a:r>
              <a:rPr lang="de-DE" smtClean="0"/>
              <a:t>Tübingen macht blau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352419" y="6489340"/>
            <a:ext cx="504243" cy="18002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F1A1592E-FCD4-44C6-92C8-F5C99125E5DB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9" name="Gerade Verbindung 8"/>
          <p:cNvCxnSpPr/>
          <p:nvPr/>
        </p:nvCxnSpPr>
        <p:spPr>
          <a:xfrm>
            <a:off x="287338" y="800708"/>
            <a:ext cx="8569325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9"/>
          <p:cNvCxnSpPr/>
          <p:nvPr/>
        </p:nvCxnSpPr>
        <p:spPr>
          <a:xfrm>
            <a:off x="287338" y="6453336"/>
            <a:ext cx="8569325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/>
        </p:nvCxnSpPr>
        <p:spPr>
          <a:xfrm>
            <a:off x="1583668" y="260648"/>
            <a:ext cx="0" cy="432048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Grafik 12">
            <a:extLst>
              <a:ext uri="{FF2B5EF4-FFF2-40B4-BE49-F238E27FC236}">
                <a16:creationId xmlns:a16="http://schemas.microsoft.com/office/drawing/2014/main" id="{7B9DC3CB-5A89-4087-8D56-50136AF18AB3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25" y="262190"/>
            <a:ext cx="969773" cy="344388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BFA12295-20BC-4B9C-B3C2-AB3EDB2349C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2780" y="155018"/>
            <a:ext cx="813882" cy="56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277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0" r:id="rId3"/>
    <p:sldLayoutId id="2147483659" r:id="rId4"/>
    <p:sldLayoutId id="2147483658" r:id="rId5"/>
    <p:sldLayoutId id="2147483657" r:id="rId6"/>
    <p:sldLayoutId id="2147483651" r:id="rId7"/>
    <p:sldLayoutId id="2147483652" r:id="rId8"/>
    <p:sldLayoutId id="2147483654" r:id="rId9"/>
    <p:sldLayoutId id="2147483655" r:id="rId10"/>
    <p:sldLayoutId id="2147483660" r:id="rId11"/>
  </p:sldLayoutIdLst>
  <p:hf hdr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4625" indent="-174625" algn="l" defTabSz="914400" rtl="0" eaLnBrk="1" latinLnBrk="0" hangingPunct="1"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39750" indent="-177800" algn="l" defTabSz="914400" rtl="0" eaLnBrk="1" latinLnBrk="0" hangingPunct="1">
        <a:spcBef>
          <a:spcPts val="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17550" indent="-177800" algn="l" defTabSz="914400" rtl="0" eaLnBrk="1" latinLnBrk="0" hangingPunct="1"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95350" indent="-177800" algn="l" defTabSz="914400" rtl="0" eaLnBrk="1" latinLnBrk="0" hangingPunct="1">
        <a:spcBef>
          <a:spcPts val="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079500" indent="-184150" algn="l" defTabSz="914400" rtl="0" eaLnBrk="1" latinLnBrk="0" hangingPunct="1">
        <a:spcBef>
          <a:spcPts val="0"/>
        </a:spcBef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071" userDrawn="1">
          <p15:clr>
            <a:srgbClr val="F26B43"/>
          </p15:clr>
        </p15:guide>
        <p15:guide id="2" pos="181" userDrawn="1">
          <p15:clr>
            <a:srgbClr val="F26B43"/>
          </p15:clr>
        </p15:guide>
        <p15:guide id="3" pos="5579" userDrawn="1">
          <p15:clr>
            <a:srgbClr val="F26B43"/>
          </p15:clr>
        </p15:guide>
        <p15:guide id="4" orient="horz" pos="395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g"/><Relationship Id="rId5" Type="http://schemas.openxmlformats.org/officeDocument/2006/relationships/image" Target="../media/image10.jpeg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58719" y="3501008"/>
            <a:ext cx="8029575" cy="1296144"/>
          </a:xfrm>
        </p:spPr>
        <p:txBody>
          <a:bodyPr/>
          <a:lstStyle/>
          <a:p>
            <a:r>
              <a:rPr lang="de-DE" dirty="0" smtClean="0"/>
              <a:t>Klimaschutz </a:t>
            </a:r>
            <a:r>
              <a:rPr lang="de-DE" dirty="0" smtClean="0"/>
              <a:t>trotz Corona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 smtClean="0"/>
              <a:t>Umwelt und</a:t>
            </a:r>
          </a:p>
          <a:p>
            <a:r>
              <a:rPr lang="de-DE" dirty="0" smtClean="0"/>
              <a:t>Klimaschutz</a:t>
            </a:r>
            <a:endParaRPr lang="de-DE" dirty="0"/>
          </a:p>
        </p:txBody>
      </p:sp>
      <p:pic>
        <p:nvPicPr>
          <p:cNvPr id="13" name="Bildplatzhalter 12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1" b="1591"/>
          <a:stretch>
            <a:fillRect/>
          </a:stretch>
        </p:blipFill>
        <p:spPr/>
      </p:pic>
      <p:sp>
        <p:nvSpPr>
          <p:cNvPr id="5" name="Textfeld 4"/>
          <p:cNvSpPr txBox="1"/>
          <p:nvPr/>
        </p:nvSpPr>
        <p:spPr>
          <a:xfrm>
            <a:off x="683568" y="6135687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 smtClean="0">
                <a:solidFill>
                  <a:schemeClr val="bg1">
                    <a:lumMod val="50000"/>
                  </a:schemeClr>
                </a:solidFill>
              </a:rPr>
              <a:t>Boris Palmer</a:t>
            </a:r>
          </a:p>
          <a:p>
            <a:r>
              <a:rPr lang="de-DE" sz="1200" dirty="0" smtClean="0"/>
              <a:t>Stuttgart, 15.10.2020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3280107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287337" y="1016732"/>
            <a:ext cx="8856663" cy="720080"/>
          </a:xfrm>
        </p:spPr>
        <p:txBody>
          <a:bodyPr/>
          <a:lstStyle/>
          <a:p>
            <a:r>
              <a:rPr lang="de-DE" dirty="0" smtClean="0"/>
              <a:t>M2 – Einführung des kostenfreien ÖPNV</a:t>
            </a:r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idx="1"/>
          </p:nvPr>
        </p:nvSpPr>
        <p:spPr>
          <a:xfrm>
            <a:off x="287338" y="1700808"/>
            <a:ext cx="4477674" cy="4032448"/>
          </a:xfrm>
        </p:spPr>
        <p:txBody>
          <a:bodyPr/>
          <a:lstStyle/>
          <a:p>
            <a:pPr marL="0" indent="0">
              <a:buNone/>
            </a:pPr>
            <a:r>
              <a:rPr lang="de-DE" b="1" dirty="0" smtClean="0">
                <a:solidFill>
                  <a:schemeClr val="accent1"/>
                </a:solidFill>
              </a:rPr>
              <a:t>Ziel: </a:t>
            </a:r>
            <a:r>
              <a:rPr lang="de-DE" dirty="0" smtClean="0"/>
              <a:t>Nulltarif für alle in der Tarifzone Stadt Tübingen &amp; Ausbau TüBus-Angebotsstruktur </a:t>
            </a:r>
            <a:br>
              <a:rPr lang="de-DE" dirty="0" smtClean="0"/>
            </a:br>
            <a:r>
              <a:rPr lang="de-DE" dirty="0" smtClean="0"/>
              <a:t>um 50%</a:t>
            </a:r>
          </a:p>
          <a:p>
            <a:pPr marL="0" indent="0">
              <a:buNone/>
            </a:pPr>
            <a:endParaRPr lang="de-DE" b="1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de-DE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de-DE" b="1" dirty="0">
                <a:solidFill>
                  <a:schemeClr val="accent1"/>
                </a:solidFill>
              </a:rPr>
              <a:t>Wichtige Maßnahmenoptionen u.a.:</a:t>
            </a:r>
          </a:p>
          <a:p>
            <a:r>
              <a:rPr lang="de-DE" dirty="0" smtClean="0"/>
              <a:t>Einführung ticketloser Nahverkehr</a:t>
            </a:r>
            <a:endParaRPr lang="de-DE" dirty="0"/>
          </a:p>
          <a:p>
            <a:endParaRPr lang="de-DE" dirty="0" smtClean="0"/>
          </a:p>
          <a:p>
            <a:r>
              <a:rPr lang="de-DE" dirty="0" smtClean="0"/>
              <a:t>Ausweitung des ÖPNV-Angebots um 50% durch Taktverdichtung und Tangential-Linien</a:t>
            </a:r>
          </a:p>
          <a:p>
            <a:endParaRPr lang="de-DE" dirty="0"/>
          </a:p>
          <a:p>
            <a:r>
              <a:rPr lang="de-DE" dirty="0" smtClean="0"/>
              <a:t>Einrichtung ÖPNV-Vorrangtrassen</a:t>
            </a:r>
          </a:p>
          <a:p>
            <a:endParaRPr lang="de-DE" dirty="0"/>
          </a:p>
          <a:p>
            <a:pPr marL="176213" indent="0">
              <a:buNone/>
            </a:pPr>
            <a:endParaRPr lang="de-DE" dirty="0"/>
          </a:p>
          <a:p>
            <a:pPr marL="176213" indent="0">
              <a:buNone/>
            </a:pPr>
            <a:endParaRPr lang="de-DE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24. September 2020</a:t>
            </a:r>
            <a:endParaRPr lang="de-DE" dirty="0"/>
          </a:p>
        </p:txBody>
      </p:sp>
      <p:sp>
        <p:nvSpPr>
          <p:cNvPr id="11" name="Rechteck 10"/>
          <p:cNvSpPr/>
          <p:nvPr/>
        </p:nvSpPr>
        <p:spPr>
          <a:xfrm>
            <a:off x="1061516" y="6453336"/>
            <a:ext cx="531068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600" dirty="0" smtClean="0"/>
              <a:t>Quelle:</a:t>
            </a:r>
          </a:p>
          <a:p>
            <a:r>
              <a:rPr lang="de-DE" sz="600" dirty="0"/>
              <a:t>https://</a:t>
            </a:r>
            <a:r>
              <a:rPr lang="de-DE" sz="600" dirty="0" smtClean="0"/>
              <a:t>www.swtue.de/oepnv/fahrplan-und-liniennetz/liniennetz.html</a:t>
            </a:r>
            <a:r>
              <a:rPr lang="de-DE" sz="600" dirty="0"/>
              <a:t> (letzter Zugriff: 06.03.2020</a:t>
            </a:r>
            <a:r>
              <a:rPr lang="de-DE" sz="600" dirty="0" smtClean="0"/>
              <a:t>)</a:t>
            </a:r>
          </a:p>
          <a:p>
            <a:r>
              <a:rPr lang="de-DE" sz="600" dirty="0"/>
              <a:t>https://</a:t>
            </a:r>
            <a:r>
              <a:rPr lang="de-DE" sz="600" dirty="0" smtClean="0"/>
              <a:t>www.zdf.de/nachrichten/heute/erstes-land-busse-und-bahnen-fahren-in-luxemburg-kostenlos-100.html</a:t>
            </a:r>
            <a:r>
              <a:rPr lang="de-DE" sz="600" dirty="0"/>
              <a:t> (letzter Zugriff: 06.03.2020</a:t>
            </a:r>
            <a:r>
              <a:rPr lang="de-DE" sz="600" dirty="0" smtClean="0"/>
              <a:t>)</a:t>
            </a:r>
            <a:endParaRPr lang="de-DE" sz="600" dirty="0"/>
          </a:p>
          <a:p>
            <a:r>
              <a:rPr lang="de-DE" sz="600" dirty="0" smtClean="0"/>
              <a:t> </a:t>
            </a:r>
          </a:p>
          <a:p>
            <a:endParaRPr lang="de-DE" sz="60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/>
          <a:srcRect l="3296"/>
          <a:stretch/>
        </p:blipFill>
        <p:spPr>
          <a:xfrm>
            <a:off x="4765012" y="1736812"/>
            <a:ext cx="4091650" cy="282304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1592E-FCD4-44C6-92C8-F5C99125E5DB}" type="slidenum">
              <a:rPr lang="de-DE" smtClean="0"/>
              <a:t>10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Tübingen macht blau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00635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287337" y="1016732"/>
            <a:ext cx="8856663" cy="720080"/>
          </a:xfrm>
        </p:spPr>
        <p:txBody>
          <a:bodyPr/>
          <a:lstStyle/>
          <a:p>
            <a:r>
              <a:rPr lang="de-DE" dirty="0" smtClean="0"/>
              <a:t>M4 – Flächendeckende Sharing-Angebote mit E-Fahrzeugen</a:t>
            </a:r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idx="1"/>
          </p:nvPr>
        </p:nvSpPr>
        <p:spPr>
          <a:xfrm>
            <a:off x="287338" y="1915757"/>
            <a:ext cx="4825892" cy="2699130"/>
          </a:xfrm>
        </p:spPr>
        <p:txBody>
          <a:bodyPr/>
          <a:lstStyle/>
          <a:p>
            <a:pPr marL="0" indent="0">
              <a:buNone/>
            </a:pPr>
            <a:r>
              <a:rPr lang="de-DE" b="1" dirty="0" smtClean="0">
                <a:solidFill>
                  <a:schemeClr val="accent1"/>
                </a:solidFill>
              </a:rPr>
              <a:t>Ziel: </a:t>
            </a:r>
            <a:r>
              <a:rPr lang="de-DE" dirty="0" smtClean="0"/>
              <a:t>flächendeckendes E-Fahrzeug-Sharing mit einer Stromversorgung aus 100% Erneuerbaren Energien</a:t>
            </a:r>
          </a:p>
          <a:p>
            <a:pPr marL="0" indent="0">
              <a:buNone/>
            </a:pPr>
            <a:endParaRPr lang="de-DE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de-DE" b="1" dirty="0" smtClean="0">
                <a:solidFill>
                  <a:schemeClr val="accent1"/>
                </a:solidFill>
              </a:rPr>
              <a:t>Wichtige </a:t>
            </a:r>
            <a:r>
              <a:rPr lang="de-DE" b="1" dirty="0">
                <a:solidFill>
                  <a:schemeClr val="accent1"/>
                </a:solidFill>
              </a:rPr>
              <a:t>Maßnahmenoptionen u. a.:</a:t>
            </a:r>
          </a:p>
          <a:p>
            <a:r>
              <a:rPr lang="de-DE" dirty="0" smtClean="0"/>
              <a:t>Flächendeckendes E-Sharing-Angebot (</a:t>
            </a:r>
            <a:r>
              <a:rPr lang="de-DE" dirty="0" smtClean="0">
                <a:sym typeface="Wingdings" panose="05000000000000000000" pitchFamily="2" charset="2"/>
              </a:rPr>
              <a:t>= Reduktion der öffentlichen Stellplätze) in Kooperation mit lokalen Carsharing-Unternehmen und Firmen mit Poolfahrzeugen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dirty="0" smtClean="0"/>
              <a:t>Aufbau einer Flotte von 1.000 Fahrzeugen </a:t>
            </a:r>
          </a:p>
          <a:p>
            <a:pPr marL="176213" indent="0">
              <a:buNone/>
            </a:pPr>
            <a:endParaRPr lang="de-DE" dirty="0"/>
          </a:p>
          <a:p>
            <a:r>
              <a:rPr lang="de-DE" dirty="0" smtClean="0"/>
              <a:t>Gebührenreduktion und Förderung der</a:t>
            </a:r>
          </a:p>
          <a:p>
            <a:pPr marL="0" indent="0">
              <a:buNone/>
            </a:pPr>
            <a:r>
              <a:rPr lang="de-DE" dirty="0"/>
              <a:t>  </a:t>
            </a:r>
            <a:r>
              <a:rPr lang="de-DE" dirty="0" smtClean="0"/>
              <a:t> Infrastruktur für Sharing-Anbieter</a:t>
            </a: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176213" indent="0">
              <a:buNone/>
            </a:pPr>
            <a:endParaRPr lang="de-DE" dirty="0"/>
          </a:p>
          <a:p>
            <a:endParaRPr lang="de-DE" dirty="0"/>
          </a:p>
          <a:p>
            <a:endParaRPr lang="de-DE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24. September 2020</a:t>
            </a:r>
            <a:endParaRPr lang="de-DE" dirty="0"/>
          </a:p>
        </p:txBody>
      </p:sp>
      <p:sp>
        <p:nvSpPr>
          <p:cNvPr id="9" name="Rechteck 8"/>
          <p:cNvSpPr/>
          <p:nvPr/>
        </p:nvSpPr>
        <p:spPr>
          <a:xfrm>
            <a:off x="1079865" y="6459752"/>
            <a:ext cx="40141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600" dirty="0" smtClean="0"/>
              <a:t>Quelle:</a:t>
            </a:r>
          </a:p>
          <a:p>
            <a:r>
              <a:rPr lang="de-DE" sz="600" dirty="0"/>
              <a:t>https://</a:t>
            </a:r>
            <a:r>
              <a:rPr lang="de-DE" sz="600" dirty="0" smtClean="0"/>
              <a:t>www.augsburg.de/umwelt-soziales/umwelt/e-mobilitaet</a:t>
            </a:r>
            <a:r>
              <a:rPr lang="de-DE" sz="600" dirty="0"/>
              <a:t> (letzter Zugriff: 06.03.2020</a:t>
            </a:r>
            <a:r>
              <a:rPr lang="de-DE" sz="600" dirty="0" smtClean="0"/>
              <a:t>)</a:t>
            </a:r>
          </a:p>
          <a:p>
            <a:r>
              <a:rPr lang="de-DE" sz="600" dirty="0" smtClean="0"/>
              <a:t>Stadt Tübingen</a:t>
            </a:r>
          </a:p>
          <a:p>
            <a:endParaRPr lang="de-DE" sz="60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1" t="6419" r="4047" b="20806"/>
          <a:stretch/>
        </p:blipFill>
        <p:spPr>
          <a:xfrm>
            <a:off x="5356250" y="1736812"/>
            <a:ext cx="3313724" cy="237626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1592E-FCD4-44C6-92C8-F5C99125E5DB}" type="slidenum">
              <a:rPr lang="de-DE" smtClean="0"/>
              <a:t>11</a:t>
            </a:fld>
            <a:endParaRPr lang="de-DE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Tübingen macht blau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25580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287337" y="1016732"/>
            <a:ext cx="8856663" cy="720080"/>
          </a:xfrm>
        </p:spPr>
        <p:txBody>
          <a:bodyPr/>
          <a:lstStyle/>
          <a:p>
            <a:r>
              <a:rPr lang="de-DE" dirty="0" smtClean="0"/>
              <a:t>M7 – Parkraumbewirtschaftung ausbauen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24. September 2020</a:t>
            </a:r>
            <a:endParaRPr lang="de-DE" dirty="0"/>
          </a:p>
        </p:txBody>
      </p:sp>
      <p:sp>
        <p:nvSpPr>
          <p:cNvPr id="11" name="Inhaltsplatzhalter 7"/>
          <p:cNvSpPr>
            <a:spLocks noGrp="1"/>
          </p:cNvSpPr>
          <p:nvPr>
            <p:ph idx="1"/>
          </p:nvPr>
        </p:nvSpPr>
        <p:spPr>
          <a:xfrm>
            <a:off x="287338" y="1700808"/>
            <a:ext cx="4572694" cy="4176464"/>
          </a:xfrm>
        </p:spPr>
        <p:txBody>
          <a:bodyPr/>
          <a:lstStyle/>
          <a:p>
            <a:pPr marL="0" indent="0">
              <a:buNone/>
            </a:pPr>
            <a:r>
              <a:rPr lang="de-DE" b="1" dirty="0" smtClean="0">
                <a:solidFill>
                  <a:schemeClr val="accent1"/>
                </a:solidFill>
              </a:rPr>
              <a:t>Ziel: </a:t>
            </a:r>
            <a:r>
              <a:rPr lang="de-DE" dirty="0" smtClean="0"/>
              <a:t>flächendeckende </a:t>
            </a:r>
            <a:r>
              <a:rPr lang="de-DE" dirty="0"/>
              <a:t>P</a:t>
            </a:r>
            <a:r>
              <a:rPr lang="de-DE" dirty="0" smtClean="0"/>
              <a:t>arkraumbewirtschaftung (Monatsgebühr 30€)</a:t>
            </a:r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b="1" dirty="0">
                <a:solidFill>
                  <a:schemeClr val="accent1"/>
                </a:solidFill>
              </a:rPr>
              <a:t>Wichtige Maßnahmenoptionen u.a.:</a:t>
            </a:r>
          </a:p>
          <a:p>
            <a:r>
              <a:rPr lang="de-DE" dirty="0" smtClean="0"/>
              <a:t>Modifikation des </a:t>
            </a:r>
            <a:r>
              <a:rPr lang="de-DE" dirty="0"/>
              <a:t>Anwohnerparkens</a:t>
            </a:r>
            <a:br>
              <a:rPr lang="de-DE" dirty="0"/>
            </a:br>
            <a:r>
              <a:rPr lang="de-DE" dirty="0"/>
              <a:t>30€/</a:t>
            </a:r>
            <a:r>
              <a:rPr lang="de-DE" dirty="0" smtClean="0"/>
              <a:t>Monat</a:t>
            </a:r>
          </a:p>
          <a:p>
            <a:endParaRPr lang="de-DE" dirty="0"/>
          </a:p>
          <a:p>
            <a:r>
              <a:rPr lang="de-DE" dirty="0"/>
              <a:t>Flächendeckende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Parkraumbewirtschaftung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/>
          <a:srcRect r="13793"/>
          <a:stretch/>
        </p:blipFill>
        <p:spPr>
          <a:xfrm>
            <a:off x="4569992" y="2319292"/>
            <a:ext cx="4286670" cy="3492388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7673" y="2384884"/>
            <a:ext cx="1719655" cy="485031"/>
          </a:xfrm>
          <a:prstGeom prst="rect">
            <a:avLst/>
          </a:prstGeom>
        </p:spPr>
      </p:pic>
      <p:sp>
        <p:nvSpPr>
          <p:cNvPr id="9" name="Rechteck 8"/>
          <p:cNvSpPr/>
          <p:nvPr/>
        </p:nvSpPr>
        <p:spPr>
          <a:xfrm>
            <a:off x="1079865" y="6459752"/>
            <a:ext cx="40141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600" dirty="0" smtClean="0"/>
              <a:t>Quelle:</a:t>
            </a:r>
          </a:p>
          <a:p>
            <a:r>
              <a:rPr lang="de-DE" sz="600" dirty="0" smtClean="0"/>
              <a:t>Stadt Tübingen</a:t>
            </a:r>
          </a:p>
          <a:p>
            <a:endParaRPr lang="de-DE" sz="6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1592E-FCD4-44C6-92C8-F5C99125E5DB}" type="slidenum">
              <a:rPr lang="de-DE" smtClean="0"/>
              <a:t>12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Tübingen macht blau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722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103540"/>
            <a:ext cx="7772400" cy="1143000"/>
          </a:xfrm>
          <a:noFill/>
        </p:spPr>
        <p:txBody>
          <a:bodyPr/>
          <a:lstStyle/>
          <a:p>
            <a:r>
              <a:rPr lang="de-DE" altLang="de-DE" dirty="0" smtClean="0">
                <a:solidFill>
                  <a:srgbClr val="0086C1"/>
                </a:solidFill>
              </a:rPr>
              <a:t>Und wer soll das bezahlen?</a:t>
            </a:r>
            <a:br>
              <a:rPr lang="de-DE" altLang="de-DE" dirty="0" smtClean="0">
                <a:solidFill>
                  <a:srgbClr val="0086C1"/>
                </a:solidFill>
              </a:rPr>
            </a:br>
            <a:r>
              <a:rPr lang="de-DE" altLang="de-DE" dirty="0" smtClean="0">
                <a:solidFill>
                  <a:srgbClr val="0086C1"/>
                </a:solidFill>
              </a:rPr>
              <a:t>90%-Förderungen nutzen</a:t>
            </a:r>
            <a:endParaRPr lang="de-DE" altLang="de-DE" dirty="0" smtClean="0">
              <a:solidFill>
                <a:srgbClr val="0086C1"/>
              </a:solidFill>
            </a:endParaRPr>
          </a:p>
        </p:txBody>
      </p:sp>
      <p:sp>
        <p:nvSpPr>
          <p:cNvPr id="28675" name="AutoShape 4" descr="progress?pages&amp;id=3137007081&amp;sp2&amp;fileName=UGFsbWVyU21hcnQuanBn&amp;url=aHR0cDovL3d3dy50dWViaW5nZW4uZGUvYmlsZGRhdGVuYmFuay9QYWxtZXJTbWFydC5qcGc=&amp;referer=aHR0cDovL3d3dy50dWViaW5nZW4uZGUvcGhwLzI1XzIzNzI1Lmh0bWw=&amp;foo=4"/>
          <p:cNvSpPr>
            <a:spLocks noChangeAspect="1" noChangeArrowheads="1"/>
          </p:cNvSpPr>
          <p:nvPr/>
        </p:nvSpPr>
        <p:spPr bwMode="auto">
          <a:xfrm>
            <a:off x="928688" y="1052513"/>
            <a:ext cx="7286625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de-DE" altLang="de-DE"/>
          </a:p>
        </p:txBody>
      </p:sp>
      <p:sp>
        <p:nvSpPr>
          <p:cNvPr id="28676" name="AutoShape 5" descr="progress?pages&amp;id=3137007081&amp;sp2&amp;fileName=UGFsbWVyU21hcnQuanBn&amp;url=aHR0cDovL3d3dy50dWViaW5nZW4uZGUvYmlsZGRhdGVuYmFuay9QYWxtZXJTbWFydC5qcGc=&amp;referer=aHR0cDovL3d3dy50dWViaW5nZW4uZGUvcGhwLzI1XzIzNzI1Lmh0bWw=&amp;foo=4"/>
          <p:cNvSpPr>
            <a:spLocks noChangeAspect="1" noChangeArrowheads="1"/>
          </p:cNvSpPr>
          <p:nvPr/>
        </p:nvSpPr>
        <p:spPr bwMode="auto">
          <a:xfrm>
            <a:off x="928688" y="1052513"/>
            <a:ext cx="7286625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de-DE" alt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835696" y="260648"/>
            <a:ext cx="7020966" cy="432048"/>
          </a:xfrm>
        </p:spPr>
        <p:txBody>
          <a:bodyPr/>
          <a:lstStyle/>
          <a:p>
            <a:pPr>
              <a:defRPr/>
            </a:pPr>
            <a:r>
              <a:rPr lang="de-DE" altLang="de-DE" dirty="0" smtClean="0"/>
              <a:t>Tübingen macht blau</a:t>
            </a:r>
            <a:endParaRPr lang="en-US" alt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4E724D-8117-447F-831D-D7CBF1D1D889}" type="slidenum">
              <a:rPr lang="en-US" altLang="de-DE" smtClean="0"/>
              <a:pPr>
                <a:defRPr/>
              </a:pPr>
              <a:t>13</a:t>
            </a:fld>
            <a:endParaRPr lang="en-US" altLang="de-DE"/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235022" y="1791816"/>
            <a:ext cx="8513442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81000" indent="-381000">
              <a:lnSpc>
                <a:spcPts val="2800"/>
              </a:lnSpc>
              <a:spcBef>
                <a:spcPct val="50000"/>
              </a:spcBef>
              <a:buClr>
                <a:srgbClr val="FF4B00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1pPr>
            <a:lvl2pPr marL="785813" indent="-381000">
              <a:lnSpc>
                <a:spcPts val="2800"/>
              </a:lnSpc>
              <a:buClr>
                <a:schemeClr val="tx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2pPr>
            <a:lvl3pPr marL="1250950" indent="-381000">
              <a:lnSpc>
                <a:spcPts val="2800"/>
              </a:lnSpc>
              <a:buClr>
                <a:srgbClr val="000000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3pPr>
            <a:lvl4pPr marL="1755775" indent="-3810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4pPr>
            <a:lvl5pPr marL="2209800" indent="-3810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</a:defRPr>
            </a:lvl5pPr>
            <a:lvl6pPr marL="26670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</a:defRPr>
            </a:lvl6pPr>
            <a:lvl7pPr marL="31242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</a:defRPr>
            </a:lvl7pPr>
            <a:lvl8pPr marL="35814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</a:defRPr>
            </a:lvl8pPr>
            <a:lvl9pPr marL="40386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lnSpc>
                <a:spcPct val="10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kumimoji="0" lang="de-DE" altLang="de-DE" dirty="0" smtClean="0"/>
              <a:t/>
            </a:r>
            <a:br>
              <a:rPr kumimoji="0" lang="de-DE" altLang="de-DE" dirty="0" smtClean="0"/>
            </a:br>
            <a:endParaRPr kumimoji="0" lang="de-DE" altLang="de-DE" dirty="0"/>
          </a:p>
        </p:txBody>
      </p:sp>
      <p:sp>
        <p:nvSpPr>
          <p:cNvPr id="11" name="Datumsplatzhalter 3"/>
          <p:cNvSpPr>
            <a:spLocks noGrp="1"/>
          </p:cNvSpPr>
          <p:nvPr>
            <p:ph type="dt" sz="half" idx="10"/>
          </p:nvPr>
        </p:nvSpPr>
        <p:spPr>
          <a:xfrm>
            <a:off x="287338" y="6489340"/>
            <a:ext cx="1548358" cy="180020"/>
          </a:xfrm>
        </p:spPr>
        <p:txBody>
          <a:bodyPr/>
          <a:lstStyle/>
          <a:p>
            <a:r>
              <a:rPr lang="de-DE" smtClean="0"/>
              <a:t>24. September 2020</a:t>
            </a:r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338" y="2297566"/>
            <a:ext cx="4428574" cy="4028485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2" r="22438"/>
          <a:stretch/>
        </p:blipFill>
        <p:spPr>
          <a:xfrm>
            <a:off x="4183178" y="2297567"/>
            <a:ext cx="4637294" cy="4028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822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4000"/>
              </a:lnSpc>
            </a:pPr>
            <a:r>
              <a:rPr lang="de-DE" altLang="de-DE" dirty="0" smtClean="0"/>
              <a:t>Kommunale Kompetenzen für den Klimaschutz</a:t>
            </a:r>
            <a:r>
              <a:rPr lang="de-DE" altLang="de-DE" dirty="0"/>
              <a:t/>
            </a:r>
            <a:br>
              <a:rPr lang="de-DE" altLang="de-DE" dirty="0"/>
            </a:br>
            <a:r>
              <a:rPr lang="de-DE" altLang="de-DE" dirty="0" smtClean="0"/>
              <a:t/>
            </a:r>
            <a:br>
              <a:rPr lang="de-DE" altLang="de-DE" dirty="0" smtClean="0"/>
            </a:br>
            <a:r>
              <a:rPr lang="de-DE" altLang="de-DE" dirty="0" smtClean="0">
                <a:solidFill>
                  <a:schemeClr val="bg1">
                    <a:lumMod val="50000"/>
                  </a:schemeClr>
                </a:solidFill>
              </a:rPr>
              <a:t>Nahverkehrsabgabe (Bund/Land)</a:t>
            </a:r>
            <a:r>
              <a:rPr lang="de-DE" altLang="de-DE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de-DE" altLang="de-DE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de-DE" altLang="de-DE" dirty="0" smtClean="0">
                <a:solidFill>
                  <a:schemeClr val="bg1">
                    <a:lumMod val="50000"/>
                  </a:schemeClr>
                </a:solidFill>
              </a:rPr>
              <a:t>Parkgebühren (Bund/(Land)</a:t>
            </a:r>
            <a:r>
              <a:rPr lang="de-DE" altLang="de-DE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de-DE" altLang="de-DE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de-DE" altLang="de-DE" dirty="0" smtClean="0">
                <a:solidFill>
                  <a:schemeClr val="bg1">
                    <a:lumMod val="50000"/>
                  </a:schemeClr>
                </a:solidFill>
              </a:rPr>
              <a:t>Grundsteuer C (Land)</a:t>
            </a:r>
            <a:br>
              <a:rPr lang="de-DE" altLang="de-DE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de-DE" altLang="de-DE" dirty="0" smtClean="0">
                <a:solidFill>
                  <a:schemeClr val="bg1">
                    <a:lumMod val="50000"/>
                  </a:schemeClr>
                </a:solidFill>
              </a:rPr>
              <a:t>Solarpflicht im Bestand (Land)</a:t>
            </a:r>
            <a:br>
              <a:rPr lang="de-DE" altLang="de-DE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de-DE" altLang="de-DE" dirty="0" smtClean="0">
                <a:solidFill>
                  <a:schemeClr val="bg1">
                    <a:lumMod val="50000"/>
                  </a:schemeClr>
                </a:solidFill>
              </a:rPr>
              <a:t>Ölheizungsverbot (Bund/Land)</a:t>
            </a:r>
            <a:br>
              <a:rPr lang="de-DE" altLang="de-DE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de-DE" altLang="de-DE" dirty="0" smtClean="0">
                <a:solidFill>
                  <a:schemeClr val="bg1">
                    <a:lumMod val="50000"/>
                  </a:schemeClr>
                </a:solidFill>
              </a:rPr>
              <a:t>Fernwärmezwang (Stadt)</a:t>
            </a:r>
            <a:br>
              <a:rPr lang="de-DE" altLang="de-DE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de-DE" altLang="de-DE" dirty="0" smtClean="0">
                <a:solidFill>
                  <a:schemeClr val="bg1">
                    <a:lumMod val="50000"/>
                  </a:schemeClr>
                </a:solidFill>
              </a:rPr>
              <a:t>Verpackungssteuer (Stadt)</a:t>
            </a:r>
            <a:br>
              <a:rPr lang="de-DE" altLang="de-DE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de-DE" altLang="de-DE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de-DE" altLang="de-DE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de-DE" altLang="de-DE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de-DE" altLang="de-DE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de-DE" altLang="de-DE" dirty="0"/>
              <a:t/>
            </a:r>
            <a:br>
              <a:rPr lang="de-DE" altLang="de-DE" dirty="0"/>
            </a:b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B336C-7C58-4573-8950-1850A1EA183A}" type="datetime4">
              <a:rPr lang="de-DE" smtClean="0"/>
              <a:t>12. Oktober 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Tübingen macht blau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1592E-FCD4-44C6-92C8-F5C99125E5DB}" type="slidenum">
              <a:rPr lang="de-DE" smtClean="0"/>
              <a:t>14</a:t>
            </a:fld>
            <a:endParaRPr lang="de-DE"/>
          </a:p>
        </p:txBody>
      </p:sp>
      <p:pic>
        <p:nvPicPr>
          <p:cNvPr id="8" name="Picture 5" descr="Signet_TMB_201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590641"/>
            <a:ext cx="2602968" cy="1919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nhaltsplatzhalter 10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7" b="2843"/>
          <a:stretch/>
        </p:blipFill>
        <p:spPr>
          <a:xfrm>
            <a:off x="6372200" y="3568285"/>
            <a:ext cx="2602968" cy="2610609"/>
          </a:xfrm>
        </p:spPr>
      </p:pic>
      <p:sp>
        <p:nvSpPr>
          <p:cNvPr id="9" name="Textfeld 2"/>
          <p:cNvSpPr txBox="1">
            <a:spLocks noChangeArrowheads="1"/>
          </p:cNvSpPr>
          <p:nvPr/>
        </p:nvSpPr>
        <p:spPr bwMode="auto">
          <a:xfrm>
            <a:off x="7884368" y="5775647"/>
            <a:ext cx="10081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de-DE" altLang="de-DE" sz="1200" dirty="0">
                <a:solidFill>
                  <a:schemeClr val="accent1"/>
                </a:solidFill>
                <a:latin typeface="+mn-lt"/>
              </a:rPr>
              <a:t>Foto: </a:t>
            </a:r>
            <a:endParaRPr lang="de-DE" altLang="de-DE" sz="1200" dirty="0" smtClean="0">
              <a:solidFill>
                <a:schemeClr val="accent1"/>
              </a:solidFill>
              <a:latin typeface="+mn-lt"/>
            </a:endParaRPr>
          </a:p>
          <a:p>
            <a:r>
              <a:rPr lang="de-DE" altLang="de-DE" sz="1200" dirty="0" smtClean="0">
                <a:solidFill>
                  <a:schemeClr val="accent1"/>
                </a:solidFill>
                <a:latin typeface="+mn-lt"/>
              </a:rPr>
              <a:t>A</a:t>
            </a:r>
            <a:r>
              <a:rPr lang="de-DE" altLang="de-DE" sz="1200" dirty="0">
                <a:solidFill>
                  <a:schemeClr val="accent1"/>
                </a:solidFill>
                <a:latin typeface="+mn-lt"/>
              </a:rPr>
              <a:t>. Gonschior</a:t>
            </a:r>
          </a:p>
        </p:txBody>
      </p:sp>
    </p:spTree>
    <p:extLst>
      <p:ext uri="{BB962C8B-B14F-4D97-AF65-F5344CB8AC3E}">
        <p14:creationId xmlns:p14="http://schemas.microsoft.com/office/powerpoint/2010/main" val="3196562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6054" y="1052736"/>
            <a:ext cx="8569325" cy="720080"/>
          </a:xfrm>
        </p:spPr>
        <p:txBody>
          <a:bodyPr/>
          <a:lstStyle/>
          <a:p>
            <a:r>
              <a:rPr lang="de-DE" altLang="de-DE" dirty="0"/>
              <a:t>T</a:t>
            </a:r>
            <a:r>
              <a:rPr lang="de-DE" altLang="de-DE" dirty="0" smtClean="0"/>
              <a:t>erritoriale </a:t>
            </a:r>
            <a:r>
              <a:rPr lang="de-DE" altLang="de-DE" dirty="0" smtClean="0"/>
              <a:t>CO</a:t>
            </a:r>
            <a:r>
              <a:rPr lang="de-DE" altLang="de-DE" baseline="-25000" dirty="0" smtClean="0"/>
              <a:t>2</a:t>
            </a:r>
            <a:r>
              <a:rPr lang="de-DE" altLang="de-DE" dirty="0" smtClean="0"/>
              <a:t>-Bilanz pro EW: -36 </a:t>
            </a:r>
            <a:r>
              <a:rPr lang="de-DE" altLang="de-DE" dirty="0" smtClean="0"/>
              <a:t>% seit 2006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24. September 2020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Tübingen macht blau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1592E-FCD4-44C6-92C8-F5C99125E5DB}" type="slidenum">
              <a:rPr lang="de-DE" smtClean="0"/>
              <a:t>2</a:t>
            </a:fld>
            <a:endParaRPr lang="de-DE"/>
          </a:p>
        </p:txBody>
      </p:sp>
      <p:graphicFrame>
        <p:nvGraphicFramePr>
          <p:cNvPr id="7" name="Inhaltsplatzhalt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2235466"/>
              </p:ext>
            </p:extLst>
          </p:nvPr>
        </p:nvGraphicFramePr>
        <p:xfrm>
          <a:off x="179513" y="1916237"/>
          <a:ext cx="6552728" cy="43930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object 96"/>
          <p:cNvSpPr txBox="1"/>
          <p:nvPr/>
        </p:nvSpPr>
        <p:spPr bwMode="gray">
          <a:xfrm>
            <a:off x="323528" y="1772816"/>
            <a:ext cx="3564583" cy="252028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>
              <a:lnSpc>
                <a:spcPct val="100000"/>
              </a:lnSpc>
            </a:pPr>
            <a:r>
              <a:rPr lang="de-DE" sz="1100" b="1" dirty="0">
                <a:cs typeface="Calibri"/>
              </a:rPr>
              <a:t>e</a:t>
            </a:r>
            <a:r>
              <a:rPr lang="de-DE" sz="1100" b="1" dirty="0" smtClean="0">
                <a:cs typeface="Calibri"/>
              </a:rPr>
              <a:t>nergiebedingte CO</a:t>
            </a:r>
            <a:r>
              <a:rPr lang="de-DE" sz="1100" b="1" baseline="-25000" dirty="0" smtClean="0">
                <a:cs typeface="Calibri"/>
              </a:rPr>
              <a:t>2</a:t>
            </a:r>
            <a:r>
              <a:rPr lang="de-DE" sz="1100" b="1" dirty="0" smtClean="0">
                <a:cs typeface="Calibri"/>
              </a:rPr>
              <a:t>-Emissionen</a:t>
            </a:r>
            <a:endParaRPr lang="de-DE" sz="1100" b="1" dirty="0">
              <a:cs typeface="Calibri"/>
            </a:endParaRPr>
          </a:p>
          <a:p>
            <a:pPr>
              <a:lnSpc>
                <a:spcPct val="100000"/>
              </a:lnSpc>
            </a:pPr>
            <a:r>
              <a:rPr lang="de-DE" sz="1100" dirty="0">
                <a:cs typeface="Calibri"/>
              </a:rPr>
              <a:t>t/EW </a:t>
            </a:r>
            <a:r>
              <a:rPr lang="de-DE" sz="1100" dirty="0" smtClean="0">
                <a:cs typeface="Calibri"/>
              </a:rPr>
              <a:t>(ohne Flugverkehr; regionaler </a:t>
            </a:r>
            <a:r>
              <a:rPr lang="de-DE" sz="1100" dirty="0" err="1" smtClean="0">
                <a:cs typeface="Calibri"/>
              </a:rPr>
              <a:t>Strommix</a:t>
            </a:r>
            <a:r>
              <a:rPr lang="de-DE" sz="1100" dirty="0" smtClean="0">
                <a:cs typeface="Calibri"/>
              </a:rPr>
              <a:t>; inkl. HKN)</a:t>
            </a:r>
            <a:endParaRPr lang="de-DE" sz="1100" dirty="0">
              <a:cs typeface="Calibri"/>
            </a:endParaRPr>
          </a:p>
        </p:txBody>
      </p:sp>
      <p:cxnSp>
        <p:nvCxnSpPr>
          <p:cNvPr id="10" name="Gerade Verbindung 9"/>
          <p:cNvCxnSpPr/>
          <p:nvPr/>
        </p:nvCxnSpPr>
        <p:spPr bwMode="gray">
          <a:xfrm>
            <a:off x="323528" y="2060848"/>
            <a:ext cx="83171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Inhaltsplatzhalter 1"/>
          <p:cNvSpPr txBox="1">
            <a:spLocks/>
          </p:cNvSpPr>
          <p:nvPr/>
        </p:nvSpPr>
        <p:spPr>
          <a:xfrm>
            <a:off x="6732241" y="3429000"/>
            <a:ext cx="2343055" cy="2574728"/>
          </a:xfrm>
          <a:prstGeom prst="rect">
            <a:avLst/>
          </a:prstGeom>
        </p:spPr>
        <p:txBody>
          <a:bodyPr/>
          <a:lstStyle>
            <a:lvl1pPr marL="174625" indent="-174625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9750" indent="-17780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7550" indent="-17780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95350" indent="-17780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9500" indent="-18415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sz="1600" u="sng" dirty="0" smtClean="0"/>
              <a:t>Kommunaler Klimaschutz</a:t>
            </a:r>
            <a:r>
              <a:rPr lang="de-DE" sz="1600" dirty="0" smtClean="0"/>
              <a:t>: Kumulierte Einsparung von Folgeschäden in Höhe von 159 Mio. Euro bis 2017 aufgrund vermiedener Emissionen seit </a:t>
            </a:r>
            <a:r>
              <a:rPr lang="de-DE" sz="1600" dirty="0"/>
              <a:t>2006 </a:t>
            </a:r>
            <a:r>
              <a:rPr lang="de-DE" sz="1600" dirty="0" smtClean="0"/>
              <a:t>(Kostenansatz 180€/t CO</a:t>
            </a:r>
            <a:r>
              <a:rPr lang="de-DE" sz="1600" baseline="-16000" dirty="0" smtClean="0"/>
              <a:t>2</a:t>
            </a:r>
            <a:r>
              <a:rPr lang="de-DE" sz="1600" dirty="0" smtClean="0"/>
              <a:t>) 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2207639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 smtClean="0"/>
              <a:t>Neues Ziel: Klimaneutral bis 2030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24. September 2020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1592E-FCD4-44C6-92C8-F5C99125E5DB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16" name="Inhaltsplatzhalter 1"/>
          <p:cNvSpPr>
            <a:spLocks noGrp="1"/>
          </p:cNvSpPr>
          <p:nvPr>
            <p:ph idx="1"/>
          </p:nvPr>
        </p:nvSpPr>
        <p:spPr>
          <a:xfrm>
            <a:off x="287338" y="1700808"/>
            <a:ext cx="8569324" cy="4572508"/>
          </a:xfrm>
        </p:spPr>
        <p:txBody>
          <a:bodyPr/>
          <a:lstStyle/>
          <a:p>
            <a:pPr>
              <a:spcAft>
                <a:spcPts val="1200"/>
              </a:spcAft>
              <a:buSzPct val="100000"/>
            </a:pPr>
            <a:r>
              <a:rPr lang="de-DE" altLang="de-DE" dirty="0" smtClean="0"/>
              <a:t>Energie- </a:t>
            </a:r>
            <a:r>
              <a:rPr lang="de-DE" altLang="de-DE" dirty="0"/>
              <a:t>und klimapolitisches Leitbild (fortgeschrieben 07/2019)</a:t>
            </a:r>
          </a:p>
          <a:p>
            <a:pPr>
              <a:spcAft>
                <a:spcPts val="1200"/>
              </a:spcAft>
              <a:buSzPct val="100000"/>
            </a:pPr>
            <a:r>
              <a:rPr lang="de-DE" altLang="de-DE" dirty="0"/>
              <a:t>Bis zum Jahre 2030 soll die Energieversorgung in Tübingen klimaneutral erfolgen </a:t>
            </a:r>
            <a:br>
              <a:rPr lang="de-DE" altLang="de-DE" dirty="0"/>
            </a:br>
            <a:r>
              <a:rPr lang="de-DE" altLang="de-DE" dirty="0"/>
              <a:t>(netto-null).</a:t>
            </a:r>
          </a:p>
          <a:p>
            <a:pPr>
              <a:spcAft>
                <a:spcPts val="1200"/>
              </a:spcAft>
              <a:buSzPct val="100000"/>
            </a:pPr>
            <a:r>
              <a:rPr lang="de-DE" altLang="de-DE" dirty="0" smtClean="0"/>
              <a:t>Die </a:t>
            </a:r>
            <a:r>
              <a:rPr lang="de-DE" altLang="de-DE" dirty="0"/>
              <a:t>Infrastruktur … ist daran ausgerichtet, dass sie …   Möglichkeiten zum </a:t>
            </a:r>
            <a:br>
              <a:rPr lang="de-DE" altLang="de-DE" dirty="0"/>
            </a:br>
            <a:r>
              <a:rPr lang="de-DE" altLang="de-DE" dirty="0"/>
              <a:t>Energiesparen und Klimaschützen … eröffnet. </a:t>
            </a:r>
          </a:p>
          <a:p>
            <a:pPr>
              <a:spcAft>
                <a:spcPts val="1200"/>
              </a:spcAft>
              <a:buSzPct val="100000"/>
            </a:pPr>
            <a:r>
              <a:rPr lang="de-DE" altLang="de-DE" dirty="0"/>
              <a:t>Die Stadtgesellschaft wird über die </a:t>
            </a:r>
            <a:r>
              <a:rPr lang="de-DE" altLang="de-DE" dirty="0" smtClean="0"/>
              <a:t>Möglichkeiten </a:t>
            </a:r>
            <a:r>
              <a:rPr lang="de-DE" altLang="de-DE" dirty="0"/>
              <a:t>zu Klimaschutz und Energieeinsparung </a:t>
            </a:r>
            <a:br>
              <a:rPr lang="de-DE" altLang="de-DE" dirty="0"/>
            </a:br>
            <a:r>
              <a:rPr lang="de-DE" altLang="de-DE" dirty="0"/>
              <a:t>… informiert und zur Mitwirkung motiviert. </a:t>
            </a:r>
          </a:p>
          <a:p>
            <a:pPr>
              <a:spcAft>
                <a:spcPts val="1200"/>
              </a:spcAft>
              <a:buSzPct val="100000"/>
            </a:pPr>
            <a:endParaRPr lang="de-DE" altLang="de-DE" dirty="0" smtClean="0"/>
          </a:p>
        </p:txBody>
      </p:sp>
      <p:pic>
        <p:nvPicPr>
          <p:cNvPr id="19" name="Picture 3" descr="Busse_Neckarbruecke"/>
          <p:cNvPicPr>
            <a:picLocks noGrp="1" noChangeArrowheads="1"/>
          </p:cNvPicPr>
          <p:nvPr>
            <p:ph type="pic" sz="quarter" idx="17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7" r="14737"/>
          <a:stretch/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Bildplatzhalter 9"/>
          <p:cNvPicPr>
            <a:picLocks noGrp="1" noChangeAspect="1"/>
          </p:cNvPicPr>
          <p:nvPr>
            <p:ph type="pic" sz="quarter" idx="19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7" b="1057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24" name="Picture 3"/>
          <p:cNvPicPr>
            <a:picLocks noGrp="1" noChangeAspect="1" noChangeArrowheads="1"/>
          </p:cNvPicPr>
          <p:nvPr>
            <p:ph type="pic" sz="quarter" idx="18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7" b="1137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5"/>
          <p:cNvPicPr>
            <a:picLocks noGrp="1" noChangeAspect="1" noChangeArrowheads="1"/>
          </p:cNvPicPr>
          <p:nvPr>
            <p:ph type="pic" sz="quarter" idx="16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6" r="6136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Tübingen macht blau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12129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Beteiligungsprozess </a:t>
            </a:r>
            <a:r>
              <a:rPr lang="de-DE" dirty="0" smtClean="0"/>
              <a:t>trotz Corona</a:t>
            </a:r>
            <a:endParaRPr lang="de-DE" dirty="0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24. September 2020</a:t>
            </a:r>
            <a:endParaRPr lang="de-DE" dirty="0"/>
          </a:p>
        </p:txBody>
      </p:sp>
      <p:graphicFrame>
        <p:nvGraphicFramePr>
          <p:cNvPr id="2" name="Inhaltsplatzhalt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4839464"/>
              </p:ext>
            </p:extLst>
          </p:nvPr>
        </p:nvGraphicFramePr>
        <p:xfrm>
          <a:off x="303815" y="1376772"/>
          <a:ext cx="8569325" cy="47891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1592E-FCD4-44C6-92C8-F5C99125E5DB}" type="slidenum">
              <a:rPr lang="de-DE" smtClean="0"/>
              <a:t>4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Tübingen macht blau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7284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Beteiligungsprozess trotz Corona </a:t>
            </a:r>
            <a:endParaRPr lang="de-DE" dirty="0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24. September 2020</a:t>
            </a:r>
            <a:endParaRPr lang="de-DE" dirty="0"/>
          </a:p>
        </p:txBody>
      </p:sp>
      <p:graphicFrame>
        <p:nvGraphicFramePr>
          <p:cNvPr id="2" name="Inhaltsplatzhalt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6477822"/>
              </p:ext>
            </p:extLst>
          </p:nvPr>
        </p:nvGraphicFramePr>
        <p:xfrm>
          <a:off x="287336" y="1376772"/>
          <a:ext cx="8569325" cy="47891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1592E-FCD4-44C6-92C8-F5C99125E5DB}" type="slidenum">
              <a:rPr lang="de-DE" smtClean="0"/>
              <a:t>5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Tübingen macht blau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8356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Strategiewechsel: Große Hebel statt Kleinvieh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24. September 2020</a:t>
            </a:r>
            <a:endParaRPr lang="de-DE" dirty="0"/>
          </a:p>
        </p:txBody>
      </p:sp>
      <p:sp>
        <p:nvSpPr>
          <p:cNvPr id="12" name="Rechteck 11"/>
          <p:cNvSpPr/>
          <p:nvPr/>
        </p:nvSpPr>
        <p:spPr>
          <a:xfrm>
            <a:off x="283227" y="1556790"/>
            <a:ext cx="8573249" cy="26642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36000" bIns="36000" rtlCol="0" anchor="t" anchorCtr="0"/>
          <a:lstStyle/>
          <a:p>
            <a:pPr marL="174625" lvl="0" indent="-174625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prstClr val="black"/>
                </a:solidFill>
              </a:rPr>
              <a:t>Solarpflicht auf allen Bestandsdächern </a:t>
            </a:r>
          </a:p>
          <a:p>
            <a:pPr marL="174625" lvl="0" indent="-174625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prstClr val="black"/>
                </a:solidFill>
              </a:rPr>
              <a:t>Windkraft und Freiflächensolaranlagen im Stadtgebiet</a:t>
            </a:r>
          </a:p>
          <a:p>
            <a:pPr marL="174625" lvl="0" indent="-174625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prstClr val="black"/>
                </a:solidFill>
              </a:rPr>
              <a:t>Verbot von Ölheizungen </a:t>
            </a:r>
            <a:endParaRPr lang="de-DE" dirty="0">
              <a:solidFill>
                <a:prstClr val="black"/>
              </a:solidFill>
            </a:endParaRPr>
          </a:p>
          <a:p>
            <a:pPr marL="174625" lvl="0" indent="-174625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prstClr val="black"/>
                </a:solidFill>
              </a:rPr>
              <a:t>Energetische Stadtsanierung </a:t>
            </a:r>
            <a:r>
              <a:rPr lang="de-DE" dirty="0">
                <a:solidFill>
                  <a:prstClr val="black"/>
                </a:solidFill>
              </a:rPr>
              <a:t>für </a:t>
            </a:r>
            <a:r>
              <a:rPr lang="de-DE" dirty="0" smtClean="0">
                <a:solidFill>
                  <a:prstClr val="black"/>
                </a:solidFill>
              </a:rPr>
              <a:t>Bestandsquartiere (Anschlusszwang Fernwärme)</a:t>
            </a:r>
          </a:p>
          <a:p>
            <a:pPr marL="174625" indent="-174625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prstClr val="black"/>
                </a:solidFill>
              </a:rPr>
              <a:t>Flächendeckende Parkraumbewirtschaftung</a:t>
            </a:r>
          </a:p>
          <a:p>
            <a:pPr marL="174625" indent="-174625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prstClr val="black"/>
                </a:solidFill>
              </a:rPr>
              <a:t>Kostenfreier ÖPNV</a:t>
            </a:r>
            <a:endParaRPr lang="de-DE" dirty="0">
              <a:solidFill>
                <a:prstClr val="black"/>
              </a:solidFill>
            </a:endParaRPr>
          </a:p>
          <a:p>
            <a:pPr marL="174625" lvl="0" indent="-174625">
              <a:buFont typeface="Arial" panose="020B0604020202020204" pitchFamily="34" charset="0"/>
              <a:buChar char="•"/>
            </a:pP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1592E-FCD4-44C6-92C8-F5C99125E5DB}" type="slidenum">
              <a:rPr lang="de-DE" smtClean="0"/>
              <a:t>6</a:t>
            </a:fld>
            <a:endParaRPr lang="de-DE" dirty="0"/>
          </a:p>
        </p:txBody>
      </p:sp>
      <p:sp>
        <p:nvSpPr>
          <p:cNvPr id="18" name="Textfeld 17"/>
          <p:cNvSpPr txBox="1"/>
          <p:nvPr/>
        </p:nvSpPr>
        <p:spPr>
          <a:xfrm>
            <a:off x="3131840" y="6253281"/>
            <a:ext cx="144016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700" dirty="0" smtClean="0"/>
              <a:t>Bild</a:t>
            </a:r>
            <a:r>
              <a:rPr lang="de-DE" sz="700" dirty="0"/>
              <a:t>: </a:t>
            </a:r>
            <a:r>
              <a:rPr lang="de-DE" sz="700" dirty="0" smtClean="0"/>
              <a:t>Stadtwerke Tübingen</a:t>
            </a:r>
            <a:endParaRPr lang="de-DE" sz="700" dirty="0"/>
          </a:p>
        </p:txBody>
      </p:sp>
      <p:sp>
        <p:nvSpPr>
          <p:cNvPr id="20" name="Textfeld 19"/>
          <p:cNvSpPr txBox="1"/>
          <p:nvPr/>
        </p:nvSpPr>
        <p:spPr>
          <a:xfrm>
            <a:off x="7236296" y="6253281"/>
            <a:ext cx="169977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700" dirty="0" smtClean="0"/>
              <a:t>Bild</a:t>
            </a:r>
            <a:r>
              <a:rPr lang="de-DE" sz="700" dirty="0"/>
              <a:t>: blende11.photo – stock.adobe.com</a:t>
            </a:r>
          </a:p>
        </p:txBody>
      </p:sp>
      <p:pic>
        <p:nvPicPr>
          <p:cNvPr id="24" name="Bildplatzhalter 23"/>
          <p:cNvPicPr>
            <a:picLocks noGrp="1" noChangeAspect="1"/>
          </p:cNvPicPr>
          <p:nvPr>
            <p:ph type="pic" sz="quarter" idx="18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16" r="14816"/>
          <a:stretch>
            <a:fillRect/>
          </a:stretch>
        </p:blipFill>
        <p:spPr/>
      </p:pic>
      <p:graphicFrame>
        <p:nvGraphicFramePr>
          <p:cNvPr id="15" name="Bildplatzhalter 17"/>
          <p:cNvGraphicFramePr>
            <a:graphicFrameLocks noGrp="1"/>
          </p:cNvGraphicFramePr>
          <p:nvPr>
            <p:ph type="pic" sz="quarter" idx="19"/>
            <p:extLst>
              <p:ext uri="{D42A27DB-BD31-4B8C-83A1-F6EECF244321}">
                <p14:modId xmlns:p14="http://schemas.microsoft.com/office/powerpoint/2010/main" val="801780083"/>
              </p:ext>
            </p:extLst>
          </p:nvPr>
        </p:nvGraphicFramePr>
        <p:xfrm>
          <a:off x="331113" y="4329100"/>
          <a:ext cx="2052637" cy="1944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1" name="Bildplatzhalter 10"/>
          <p:cNvPicPr>
            <a:picLocks noGrp="1" noChangeAspect="1"/>
          </p:cNvPicPr>
          <p:nvPr>
            <p:ph type="pic" sz="quarter" idx="17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7" b="2487"/>
          <a:stretch>
            <a:fillRect/>
          </a:stretch>
        </p:blipFill>
        <p:spPr>
          <a:xfrm>
            <a:off x="2495550" y="4329113"/>
            <a:ext cx="2052638" cy="1944687"/>
          </a:xfrm>
        </p:spPr>
      </p:pic>
      <p:pic>
        <p:nvPicPr>
          <p:cNvPr id="10" name="Bildplatzhalter 9"/>
          <p:cNvPicPr>
            <a:picLocks noGrp="1" noChangeAspect="1"/>
          </p:cNvPicPr>
          <p:nvPr>
            <p:ph type="pic" sz="quarter" idx="19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0" r="10460"/>
          <a:stretch>
            <a:fillRect/>
          </a:stretch>
        </p:blipFill>
        <p:spPr/>
      </p:pic>
      <p:cxnSp>
        <p:nvCxnSpPr>
          <p:cNvPr id="23" name="Gerade Verbindung mit Pfeil 22"/>
          <p:cNvCxnSpPr/>
          <p:nvPr/>
        </p:nvCxnSpPr>
        <p:spPr>
          <a:xfrm flipV="1">
            <a:off x="370129" y="4486158"/>
            <a:ext cx="1786762" cy="1224136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feld 24"/>
          <p:cNvSpPr txBox="1"/>
          <p:nvPr/>
        </p:nvSpPr>
        <p:spPr>
          <a:xfrm rot="19583079">
            <a:off x="342706" y="4718631"/>
            <a:ext cx="1783665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 smtClean="0">
                <a:solidFill>
                  <a:srgbClr val="C00000"/>
                </a:solidFill>
              </a:rPr>
              <a:t>E-Strom SWT</a:t>
            </a:r>
            <a:endParaRPr lang="de-DE" sz="1600" b="1" dirty="0">
              <a:solidFill>
                <a:srgbClr val="C00000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Tübingen macht blau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156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179512" y="1016732"/>
            <a:ext cx="8856663" cy="720080"/>
          </a:xfrm>
        </p:spPr>
        <p:txBody>
          <a:bodyPr/>
          <a:lstStyle/>
          <a:p>
            <a:r>
              <a:rPr lang="de-DE" dirty="0" smtClean="0"/>
              <a:t>W3 – </a:t>
            </a:r>
            <a:r>
              <a:rPr lang="de-DE" dirty="0"/>
              <a:t>Ausbau der Wärmenetze</a:t>
            </a:r>
          </a:p>
        </p:txBody>
      </p:sp>
      <p:sp>
        <p:nvSpPr>
          <p:cNvPr id="8" name="Inhaltsplatzhalter 7"/>
          <p:cNvSpPr>
            <a:spLocks noGrp="1"/>
          </p:cNvSpPr>
          <p:nvPr>
            <p:ph idx="1"/>
          </p:nvPr>
        </p:nvSpPr>
        <p:spPr>
          <a:xfrm>
            <a:off x="287337" y="1700808"/>
            <a:ext cx="8061699" cy="4320480"/>
          </a:xfrm>
        </p:spPr>
        <p:txBody>
          <a:bodyPr/>
          <a:lstStyle/>
          <a:p>
            <a:pPr marL="0" indent="0">
              <a:buNone/>
            </a:pPr>
            <a:r>
              <a:rPr lang="de-DE" b="1" dirty="0" smtClean="0">
                <a:solidFill>
                  <a:schemeClr val="accent1"/>
                </a:solidFill>
              </a:rPr>
              <a:t>Ziel: </a:t>
            </a:r>
            <a:r>
              <a:rPr lang="de-DE" dirty="0" smtClean="0">
                <a:sym typeface="Wingdings" panose="05000000000000000000" pitchFamily="2" charset="2"/>
              </a:rPr>
              <a:t>Wärmeversorgung über Wärmenetze der </a:t>
            </a:r>
            <a:br>
              <a:rPr lang="de-DE" dirty="0" smtClean="0">
                <a:sym typeface="Wingdings" panose="05000000000000000000" pitchFamily="2" charset="2"/>
              </a:rPr>
            </a:br>
            <a:r>
              <a:rPr lang="de-DE" dirty="0" smtClean="0">
                <a:sym typeface="Wingdings" panose="05000000000000000000" pitchFamily="2" charset="2"/>
              </a:rPr>
              <a:t>Stadtwerke Tübingen auf 300 GWh/a anheben</a:t>
            </a:r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r>
              <a:rPr lang="de-DE" b="1" dirty="0" smtClean="0">
                <a:solidFill>
                  <a:schemeClr val="accent1"/>
                </a:solidFill>
              </a:rPr>
              <a:t>Wichtige </a:t>
            </a:r>
            <a:r>
              <a:rPr lang="de-DE" b="1" dirty="0">
                <a:solidFill>
                  <a:schemeClr val="accent1"/>
                </a:solidFill>
              </a:rPr>
              <a:t>Maßnahmenoptionen </a:t>
            </a:r>
            <a:r>
              <a:rPr lang="de-DE" b="1" dirty="0" smtClean="0">
                <a:solidFill>
                  <a:schemeClr val="accent1"/>
                </a:solidFill>
              </a:rPr>
              <a:t>u. a.:</a:t>
            </a:r>
            <a:endParaRPr lang="de-DE" b="1" dirty="0">
              <a:solidFill>
                <a:schemeClr val="accent1"/>
              </a:solidFill>
            </a:endParaRPr>
          </a:p>
          <a:p>
            <a:r>
              <a:rPr lang="de-DE" dirty="0"/>
              <a:t>Strategischer kommunaler Wärmeplan </a:t>
            </a:r>
            <a:r>
              <a:rPr lang="de-DE" dirty="0" smtClean="0"/>
              <a:t>zur</a:t>
            </a:r>
          </a:p>
          <a:p>
            <a:pPr marL="0" indent="0">
              <a:buNone/>
            </a:pPr>
            <a:r>
              <a:rPr lang="de-DE" dirty="0" smtClean="0"/>
              <a:t>   Ermittlung </a:t>
            </a:r>
            <a:r>
              <a:rPr lang="de-DE" dirty="0"/>
              <a:t>nutzbarer Wärmequellen und -senken</a:t>
            </a:r>
          </a:p>
          <a:p>
            <a:endParaRPr lang="de-DE" dirty="0"/>
          </a:p>
          <a:p>
            <a:r>
              <a:rPr lang="de-DE" dirty="0"/>
              <a:t>Festlegung von Vorranggebieten für </a:t>
            </a:r>
            <a:r>
              <a:rPr lang="de-DE" dirty="0" smtClean="0"/>
              <a:t>einzelne</a:t>
            </a:r>
          </a:p>
          <a:p>
            <a:pPr marL="0" indent="0">
              <a:buNone/>
            </a:pPr>
            <a:r>
              <a:rPr lang="de-DE" dirty="0" smtClean="0"/>
              <a:t>   Wärmeversorgungsvarianten</a:t>
            </a:r>
            <a:endParaRPr lang="de-DE" dirty="0"/>
          </a:p>
          <a:p>
            <a:endParaRPr lang="de-DE" dirty="0" smtClean="0"/>
          </a:p>
          <a:p>
            <a:r>
              <a:rPr lang="de-DE" dirty="0" smtClean="0"/>
              <a:t>Anschluss- </a:t>
            </a:r>
            <a:r>
              <a:rPr lang="de-DE" dirty="0"/>
              <a:t>und </a:t>
            </a:r>
            <a:r>
              <a:rPr lang="de-DE" dirty="0" smtClean="0"/>
              <a:t>Benutzungszwang </a:t>
            </a:r>
            <a:r>
              <a:rPr lang="de-DE" dirty="0"/>
              <a:t>für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Fernwärme </a:t>
            </a:r>
            <a:r>
              <a:rPr lang="de-DE" dirty="0" smtClean="0"/>
              <a:t>bei </a:t>
            </a:r>
            <a:r>
              <a:rPr lang="de-DE" dirty="0" smtClean="0"/>
              <a:t>Neubauten und bei Bestandsbauten</a:t>
            </a:r>
          </a:p>
          <a:p>
            <a:endParaRPr lang="de-DE" dirty="0"/>
          </a:p>
          <a:p>
            <a:pPr marL="176213" indent="0">
              <a:buNone/>
            </a:pPr>
            <a:endParaRPr lang="de-DE" dirty="0"/>
          </a:p>
          <a:p>
            <a:pPr marL="176213" indent="0">
              <a:buNone/>
            </a:pPr>
            <a:endParaRPr lang="de-DE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24. September 2020</a:t>
            </a:r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286" y="1916832"/>
            <a:ext cx="2571750" cy="3429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1592E-FCD4-44C6-92C8-F5C99125E5DB}" type="slidenum">
              <a:rPr lang="de-DE" smtClean="0"/>
              <a:t>7</a:t>
            </a:fld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7020272" y="5325797"/>
            <a:ext cx="144016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700" dirty="0" smtClean="0"/>
              <a:t>Bild: Stadtwerke Tübingen</a:t>
            </a:r>
            <a:endParaRPr lang="de-DE" sz="70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Tübingen macht blau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34575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179512" y="1016732"/>
            <a:ext cx="8856663" cy="720080"/>
          </a:xfrm>
        </p:spPr>
        <p:txBody>
          <a:bodyPr/>
          <a:lstStyle/>
          <a:p>
            <a:r>
              <a:rPr lang="de-DE" dirty="0" smtClean="0"/>
              <a:t>W5 – Erneuerbare Wärmenetze</a:t>
            </a:r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idx="1"/>
          </p:nvPr>
        </p:nvSpPr>
        <p:spPr>
          <a:xfrm>
            <a:off x="287339" y="1700807"/>
            <a:ext cx="8569323" cy="6480721"/>
          </a:xfrm>
        </p:spPr>
        <p:txBody>
          <a:bodyPr/>
          <a:lstStyle/>
          <a:p>
            <a:pPr marL="0" indent="0">
              <a:buNone/>
            </a:pPr>
            <a:r>
              <a:rPr lang="de-DE" b="1" dirty="0">
                <a:solidFill>
                  <a:schemeClr val="accent1"/>
                </a:solidFill>
              </a:rPr>
              <a:t>Ziel: </a:t>
            </a:r>
            <a:r>
              <a:rPr lang="de-DE" dirty="0" smtClean="0"/>
              <a:t>Fossilen Energieträger Erdgas in den Wärmenetzen der Stadtwerke </a:t>
            </a:r>
            <a:br>
              <a:rPr lang="de-DE" dirty="0" smtClean="0"/>
            </a:br>
            <a:r>
              <a:rPr lang="de-DE" dirty="0" smtClean="0"/>
              <a:t>schrittweise durch klimaneutrale Alternativen ersetzen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b="1" dirty="0" smtClean="0">
                <a:solidFill>
                  <a:schemeClr val="accent1"/>
                </a:solidFill>
              </a:rPr>
              <a:t>Wichtige </a:t>
            </a:r>
            <a:r>
              <a:rPr lang="de-DE" b="1" dirty="0">
                <a:solidFill>
                  <a:schemeClr val="accent1"/>
                </a:solidFill>
              </a:rPr>
              <a:t>Maßnahmenoptionen </a:t>
            </a:r>
            <a:r>
              <a:rPr lang="de-DE" b="1" dirty="0" smtClean="0">
                <a:solidFill>
                  <a:schemeClr val="accent1"/>
                </a:solidFill>
              </a:rPr>
              <a:t>u. a.:</a:t>
            </a:r>
            <a:endParaRPr lang="de-DE" b="1" dirty="0">
              <a:solidFill>
                <a:schemeClr val="accent1"/>
              </a:solidFill>
            </a:endParaRPr>
          </a:p>
          <a:p>
            <a:r>
              <a:rPr lang="de-DE" dirty="0" smtClean="0"/>
              <a:t>großflächige </a:t>
            </a:r>
            <a:r>
              <a:rPr lang="de-DE" dirty="0"/>
              <a:t>Solarthermie-Anlagen für die Einspeisung </a:t>
            </a:r>
            <a:br>
              <a:rPr lang="de-DE" dirty="0"/>
            </a:br>
            <a:r>
              <a:rPr lang="de-DE" dirty="0"/>
              <a:t>in Wärmenetze </a:t>
            </a:r>
            <a:endParaRPr lang="de-DE" dirty="0" smtClean="0"/>
          </a:p>
          <a:p>
            <a:endParaRPr lang="de-DE" dirty="0"/>
          </a:p>
          <a:p>
            <a:r>
              <a:rPr lang="de-DE" dirty="0"/>
              <a:t>große Wärmepumpen zur Nutzung von Umweltwärme</a:t>
            </a:r>
          </a:p>
          <a:p>
            <a:endParaRPr lang="de-DE" dirty="0" smtClean="0"/>
          </a:p>
          <a:p>
            <a:r>
              <a:rPr lang="de-DE" dirty="0" smtClean="0"/>
              <a:t>Errichtung Holzheizwerk oder Holzheizkraftwerk </a:t>
            </a:r>
            <a:endParaRPr lang="de-DE" dirty="0" smtClean="0"/>
          </a:p>
          <a:p>
            <a:endParaRPr lang="de-DE" dirty="0"/>
          </a:p>
          <a:p>
            <a:r>
              <a:rPr lang="de-DE" dirty="0" smtClean="0"/>
              <a:t>Abwär</a:t>
            </a:r>
            <a:r>
              <a:rPr lang="de-DE" dirty="0" smtClean="0"/>
              <a:t>me aus der Industrie einbinden</a:t>
            </a: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r>
              <a:rPr lang="de-DE" dirty="0" smtClean="0"/>
              <a:t>Prüfauftrag</a:t>
            </a:r>
            <a:r>
              <a:rPr lang="de-DE" dirty="0"/>
              <a:t>: </a:t>
            </a:r>
            <a:r>
              <a:rPr lang="de-DE" dirty="0" smtClean="0"/>
              <a:t>EE-Strom-Synthesegas-Herstellung </a:t>
            </a:r>
            <a:r>
              <a:rPr lang="de-DE" dirty="0"/>
              <a:t>und –Verwendung </a:t>
            </a:r>
            <a:r>
              <a:rPr lang="de-DE" dirty="0" smtClean="0"/>
              <a:t>(</a:t>
            </a:r>
            <a:r>
              <a:rPr lang="de-DE" dirty="0"/>
              <a:t>als Erdgasersatz)</a:t>
            </a:r>
          </a:p>
          <a:p>
            <a:endParaRPr lang="de-DE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24. September 2020</a:t>
            </a:r>
            <a:endParaRPr lang="de-DE" dirty="0"/>
          </a:p>
        </p:txBody>
      </p:sp>
      <p:sp>
        <p:nvSpPr>
          <p:cNvPr id="10" name="Rechteck 9"/>
          <p:cNvSpPr>
            <a:spLocks noChangeAspect="1"/>
          </p:cNvSpPr>
          <p:nvPr/>
        </p:nvSpPr>
        <p:spPr>
          <a:xfrm>
            <a:off x="6044664" y="2708920"/>
            <a:ext cx="2811998" cy="1937466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 w="3175">
            <a:solidFill>
              <a:schemeClr val="accent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1592E-FCD4-44C6-92C8-F5C99125E5DB}" type="slidenum">
              <a:rPr lang="de-DE" smtClean="0"/>
              <a:t>8</a:t>
            </a:fld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6768058" y="4646386"/>
            <a:ext cx="219643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700" dirty="0" smtClean="0"/>
              <a:t>Bild: Großanlage </a:t>
            </a:r>
            <a:r>
              <a:rPr lang="de-DE" sz="700" dirty="0"/>
              <a:t>Senftenberg ©Ritter Energie</a:t>
            </a:r>
          </a:p>
          <a:p>
            <a:pPr algn="r"/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Tübingen macht blau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30627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179512" y="1016732"/>
            <a:ext cx="8856663" cy="720080"/>
          </a:xfrm>
        </p:spPr>
        <p:txBody>
          <a:bodyPr/>
          <a:lstStyle/>
          <a:p>
            <a:r>
              <a:rPr lang="de-DE" dirty="0" smtClean="0"/>
              <a:t>S3 </a:t>
            </a:r>
            <a:r>
              <a:rPr lang="de-DE" dirty="0"/>
              <a:t>– Ausbau der </a:t>
            </a:r>
            <a:r>
              <a:rPr lang="de-DE" dirty="0" smtClean="0"/>
              <a:t>Photovoltaik</a:t>
            </a:r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idx="1"/>
          </p:nvPr>
        </p:nvSpPr>
        <p:spPr>
          <a:xfrm>
            <a:off x="287338" y="1700807"/>
            <a:ext cx="5616996" cy="4691553"/>
          </a:xfrm>
        </p:spPr>
        <p:txBody>
          <a:bodyPr/>
          <a:lstStyle/>
          <a:p>
            <a:pPr marL="0" indent="0">
              <a:buNone/>
            </a:pPr>
            <a:r>
              <a:rPr lang="de-DE" b="1" dirty="0">
                <a:solidFill>
                  <a:schemeClr val="accent1"/>
                </a:solidFill>
              </a:rPr>
              <a:t>Ziel: </a:t>
            </a:r>
            <a:r>
              <a:rPr lang="de-DE" dirty="0" smtClean="0"/>
              <a:t>Installierte PV-Leistung auf 200 MW-peak erhöhen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b="1" dirty="0" smtClean="0">
                <a:solidFill>
                  <a:schemeClr val="accent1"/>
                </a:solidFill>
              </a:rPr>
              <a:t>Wichtige </a:t>
            </a:r>
            <a:r>
              <a:rPr lang="de-DE" b="1" dirty="0">
                <a:solidFill>
                  <a:schemeClr val="accent1"/>
                </a:solidFill>
              </a:rPr>
              <a:t>Maßnahmenoptionen </a:t>
            </a:r>
            <a:r>
              <a:rPr lang="de-DE" b="1" dirty="0" smtClean="0">
                <a:solidFill>
                  <a:schemeClr val="accent1"/>
                </a:solidFill>
              </a:rPr>
              <a:t>u. a.:</a:t>
            </a:r>
            <a:endParaRPr lang="de-DE" b="1" dirty="0">
              <a:solidFill>
                <a:schemeClr val="accent1"/>
              </a:solidFill>
            </a:endParaRPr>
          </a:p>
          <a:p>
            <a:pPr>
              <a:spcAft>
                <a:spcPts val="500"/>
              </a:spcAft>
            </a:pPr>
            <a:r>
              <a:rPr lang="de-DE" dirty="0" smtClean="0"/>
              <a:t>Kommunales Förderprogramm für Bestandsgebäude </a:t>
            </a:r>
            <a:br>
              <a:rPr lang="de-DE" dirty="0" smtClean="0"/>
            </a:br>
            <a:r>
              <a:rPr lang="de-DE" dirty="0" smtClean="0"/>
              <a:t>&amp; Batteriespeicher (erfolgt in 07/2020)</a:t>
            </a:r>
          </a:p>
          <a:p>
            <a:pPr>
              <a:spcAft>
                <a:spcPts val="500"/>
              </a:spcAft>
            </a:pPr>
            <a:r>
              <a:rPr lang="de-DE" dirty="0" smtClean="0"/>
              <a:t>PV-Pflicht ausdehnen auf Bestandsgebäude</a:t>
            </a:r>
            <a:endParaRPr lang="de-DE" dirty="0"/>
          </a:p>
          <a:p>
            <a:pPr lvl="0">
              <a:spcAft>
                <a:spcPts val="500"/>
              </a:spcAft>
            </a:pPr>
            <a:r>
              <a:rPr lang="de-DE" dirty="0"/>
              <a:t>Ermittlung von Verkehrsflächen zur</a:t>
            </a:r>
            <a:br>
              <a:rPr lang="de-DE" dirty="0"/>
            </a:br>
            <a:r>
              <a:rPr lang="de-DE" dirty="0"/>
              <a:t> Umwidmung/Doppelnutzung in zweiter Ebene für PV</a:t>
            </a:r>
          </a:p>
          <a:p>
            <a:pPr>
              <a:spcAft>
                <a:spcPts val="500"/>
              </a:spcAft>
            </a:pPr>
            <a:r>
              <a:rPr lang="de-DE" dirty="0"/>
              <a:t>Errichtung von PV-Anlagen in zweiter Ebene </a:t>
            </a:r>
            <a:br>
              <a:rPr lang="de-DE" dirty="0"/>
            </a:br>
            <a:r>
              <a:rPr lang="de-DE" dirty="0"/>
              <a:t> über Ackerflächen </a:t>
            </a:r>
          </a:p>
          <a:p>
            <a:pPr lvl="0">
              <a:spcAft>
                <a:spcPts val="500"/>
              </a:spcAft>
            </a:pPr>
            <a:r>
              <a:rPr lang="de-DE" dirty="0"/>
              <a:t>Ausweisung von vorbelasteten Freiflächen für die </a:t>
            </a:r>
            <a:br>
              <a:rPr lang="de-DE" dirty="0"/>
            </a:br>
            <a:r>
              <a:rPr lang="de-DE" dirty="0" smtClean="0"/>
              <a:t>PV- </a:t>
            </a:r>
            <a:r>
              <a:rPr lang="de-DE" dirty="0"/>
              <a:t>Nutzung im Gemeindegebiet </a:t>
            </a:r>
          </a:p>
          <a:p>
            <a:pPr>
              <a:spcAft>
                <a:spcPts val="500"/>
              </a:spcAft>
            </a:pPr>
            <a:r>
              <a:rPr lang="de-DE" dirty="0" smtClean="0"/>
              <a:t>Ausweisung </a:t>
            </a:r>
            <a:r>
              <a:rPr lang="de-DE" dirty="0"/>
              <a:t>von Freiflächen für die PV-Nutzung im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Gemeindegebiet mit Rahmenplanung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24. September 2020</a:t>
            </a:r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/>
          <a:srcRect l="34518" t="16292" r="13065" b="5123"/>
          <a:stretch/>
        </p:blipFill>
        <p:spPr>
          <a:xfrm>
            <a:off x="5904334" y="2204864"/>
            <a:ext cx="2952328" cy="295232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1592E-FCD4-44C6-92C8-F5C99125E5DB}" type="slidenum">
              <a:rPr lang="de-DE" smtClean="0"/>
              <a:t>9</a:t>
            </a:fld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7506259" y="5127732"/>
            <a:ext cx="144016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700" dirty="0" smtClean="0"/>
              <a:t>Bild: Stadtwerke Tübingen</a:t>
            </a:r>
            <a:endParaRPr lang="de-DE" sz="70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Tübingen macht blau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3514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uebingen_PowerPoint_macht blau">
  <a:themeElements>
    <a:clrScheme name="Benutzerdefiniert 228">
      <a:dk1>
        <a:sysClr val="windowText" lastClr="000000"/>
      </a:dk1>
      <a:lt1>
        <a:sysClr val="window" lastClr="FFFFFF"/>
      </a:lt1>
      <a:dk2>
        <a:srgbClr val="6F6F6E"/>
      </a:dk2>
      <a:lt2>
        <a:srgbClr val="E73230"/>
      </a:lt2>
      <a:accent1>
        <a:srgbClr val="008BD2"/>
      </a:accent1>
      <a:accent2>
        <a:srgbClr val="6F6F6E"/>
      </a:accent2>
      <a:accent3>
        <a:srgbClr val="A09E9E"/>
      </a:accent3>
      <a:accent4>
        <a:srgbClr val="D3D0CD"/>
      </a:accent4>
      <a:accent5>
        <a:srgbClr val="6292C7"/>
      </a:accent5>
      <a:accent6>
        <a:srgbClr val="349440"/>
      </a:accent6>
      <a:hlink>
        <a:srgbClr val="000000"/>
      </a:hlink>
      <a:folHlink>
        <a:srgbClr val="000000"/>
      </a:folHlink>
    </a:clrScheme>
    <a:fontScheme name="Stadt Tübinge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uebingen_PowerPoint_macht blau.potx" id="{D645418B-8CE3-48FC-9658-F6F7DBCE32FF}" vid="{BEA05302-4E23-456D-8FAB-47308BAE92C7}"/>
    </a:ext>
  </a:extLst>
</a:theme>
</file>

<file path=ppt/theme/theme2.xml><?xml version="1.0" encoding="utf-8"?>
<a:theme xmlns:a="http://schemas.openxmlformats.org/drawingml/2006/main" name="Larissa">
  <a:themeElements>
    <a:clrScheme name="Stadt Tübingen">
      <a:dk1>
        <a:sysClr val="windowText" lastClr="000000"/>
      </a:dk1>
      <a:lt1>
        <a:sysClr val="window" lastClr="FFFFFF"/>
      </a:lt1>
      <a:dk2>
        <a:srgbClr val="6F6F6E"/>
      </a:dk2>
      <a:lt2>
        <a:srgbClr val="349440"/>
      </a:lt2>
      <a:accent1>
        <a:srgbClr val="E73230"/>
      </a:accent1>
      <a:accent2>
        <a:srgbClr val="6F6F6E"/>
      </a:accent2>
      <a:accent3>
        <a:srgbClr val="B4B2B0"/>
      </a:accent3>
      <a:accent4>
        <a:srgbClr val="D3D0CD"/>
      </a:accent4>
      <a:accent5>
        <a:srgbClr val="008BD2"/>
      </a:accent5>
      <a:accent6>
        <a:srgbClr val="6292C7"/>
      </a:accent6>
      <a:hlink>
        <a:srgbClr val="000000"/>
      </a:hlink>
      <a:folHlink>
        <a:srgbClr val="000000"/>
      </a:folHlink>
    </a:clrScheme>
    <a:fontScheme name="Stadt Tübinge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Stadt Tübingen">
      <a:dk1>
        <a:sysClr val="windowText" lastClr="000000"/>
      </a:dk1>
      <a:lt1>
        <a:sysClr val="window" lastClr="FFFFFF"/>
      </a:lt1>
      <a:dk2>
        <a:srgbClr val="6F6F6E"/>
      </a:dk2>
      <a:lt2>
        <a:srgbClr val="349440"/>
      </a:lt2>
      <a:accent1>
        <a:srgbClr val="E73230"/>
      </a:accent1>
      <a:accent2>
        <a:srgbClr val="6F6F6E"/>
      </a:accent2>
      <a:accent3>
        <a:srgbClr val="B4B2B0"/>
      </a:accent3>
      <a:accent4>
        <a:srgbClr val="D3D0CD"/>
      </a:accent4>
      <a:accent5>
        <a:srgbClr val="008BD2"/>
      </a:accent5>
      <a:accent6>
        <a:srgbClr val="6292C7"/>
      </a:accent6>
      <a:hlink>
        <a:srgbClr val="000000"/>
      </a:hlink>
      <a:folHlink>
        <a:srgbClr val="000000"/>
      </a:folHlink>
    </a:clrScheme>
    <a:fontScheme name="Stadt Tübinge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Tuebingen_PowerPoint_macht blau</Template>
  <TotalTime>0</TotalTime>
  <Words>969</Words>
  <Application>Microsoft Office PowerPoint</Application>
  <PresentationFormat>Bildschirmpräsentation (4:3)</PresentationFormat>
  <Paragraphs>193</Paragraphs>
  <Slides>14</Slides>
  <Notes>13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21" baseType="lpstr">
      <vt:lpstr>Arial</vt:lpstr>
      <vt:lpstr>Calibri</vt:lpstr>
      <vt:lpstr>Symbol</vt:lpstr>
      <vt:lpstr>Tahoma</vt:lpstr>
      <vt:lpstr>Times New Roman</vt:lpstr>
      <vt:lpstr>Wingdings</vt:lpstr>
      <vt:lpstr>Tuebingen_PowerPoint_macht blau</vt:lpstr>
      <vt:lpstr>Klimaschutz trotz Corona</vt:lpstr>
      <vt:lpstr>Territoriale CO2-Bilanz pro EW: -36 % seit 2006</vt:lpstr>
      <vt:lpstr>Neues Ziel: Klimaneutral bis 2030</vt:lpstr>
      <vt:lpstr>Beteiligungsprozess trotz Corona</vt:lpstr>
      <vt:lpstr>Beteiligungsprozess trotz Corona </vt:lpstr>
      <vt:lpstr>Strategiewechsel: Große Hebel statt Kleinvieh</vt:lpstr>
      <vt:lpstr>W3 – Ausbau der Wärmenetze</vt:lpstr>
      <vt:lpstr>W5 – Erneuerbare Wärmenetze</vt:lpstr>
      <vt:lpstr>S3 – Ausbau der Photovoltaik</vt:lpstr>
      <vt:lpstr>M2 – Einführung des kostenfreien ÖPNV</vt:lpstr>
      <vt:lpstr>M4 – Flächendeckende Sharing-Angebote mit E-Fahrzeugen</vt:lpstr>
      <vt:lpstr>M7 – Parkraumbewirtschaftung ausbauen</vt:lpstr>
      <vt:lpstr>Und wer soll das bezahlen? 90%-Förderungen nutzen</vt:lpstr>
      <vt:lpstr>Kommunale Kompetenzen für den Klimaschutz  Nahverkehrsabgabe (Bund/Land) Parkgebühren (Bund/(Land) Grundsteuer C (Land) Solarpflicht im Bestand (Land) Ölheizungsverbot (Bund/Land) Fernwärmezwang (Stadt) Verpackungssteuer (Stadt)    </vt:lpstr>
    </vt:vector>
  </TitlesOfParts>
  <Company>Stadt Tuebingen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Tübingen macht blau</dc:title>
  <dc:subject>Untertitel der Präsentation</dc:subject>
  <dc:creator>Bernd Schott</dc:creator>
  <cp:lastModifiedBy>Palmer, Boris, Universitätsstadt Tübingen</cp:lastModifiedBy>
  <cp:revision>486</cp:revision>
  <cp:lastPrinted>2019-01-15T07:27:18Z</cp:lastPrinted>
  <dcterms:created xsi:type="dcterms:W3CDTF">2017-11-10T11:06:53Z</dcterms:created>
  <dcterms:modified xsi:type="dcterms:W3CDTF">2020-10-12T15:50:53Z</dcterms:modified>
</cp:coreProperties>
</file>